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5" r:id="rId1"/>
  </p:sldMasterIdLst>
  <p:notesMasterIdLst>
    <p:notesMasterId r:id="rId55"/>
  </p:notesMasterIdLst>
  <p:sldIdLst>
    <p:sldId id="377" r:id="rId2"/>
    <p:sldId id="378" r:id="rId3"/>
    <p:sldId id="379" r:id="rId4"/>
    <p:sldId id="380" r:id="rId5"/>
    <p:sldId id="381" r:id="rId6"/>
    <p:sldId id="382" r:id="rId7"/>
    <p:sldId id="400" r:id="rId8"/>
    <p:sldId id="383" r:id="rId9"/>
    <p:sldId id="384" r:id="rId10"/>
    <p:sldId id="385" r:id="rId11"/>
    <p:sldId id="386" r:id="rId12"/>
    <p:sldId id="387" r:id="rId13"/>
    <p:sldId id="388" r:id="rId14"/>
    <p:sldId id="389" r:id="rId15"/>
    <p:sldId id="390" r:id="rId16"/>
    <p:sldId id="391" r:id="rId17"/>
    <p:sldId id="392" r:id="rId18"/>
    <p:sldId id="393" r:id="rId19"/>
    <p:sldId id="394" r:id="rId20"/>
    <p:sldId id="395" r:id="rId21"/>
    <p:sldId id="396" r:id="rId22"/>
    <p:sldId id="397" r:id="rId23"/>
    <p:sldId id="398" r:id="rId24"/>
    <p:sldId id="399" r:id="rId25"/>
    <p:sldId id="362" r:id="rId26"/>
    <p:sldId id="353" r:id="rId27"/>
    <p:sldId id="354" r:id="rId28"/>
    <p:sldId id="355" r:id="rId29"/>
    <p:sldId id="358" r:id="rId30"/>
    <p:sldId id="360" r:id="rId31"/>
    <p:sldId id="361" r:id="rId32"/>
    <p:sldId id="363" r:id="rId33"/>
    <p:sldId id="364" r:id="rId34"/>
    <p:sldId id="365" r:id="rId35"/>
    <p:sldId id="366" r:id="rId36"/>
    <p:sldId id="367" r:id="rId37"/>
    <p:sldId id="368" r:id="rId38"/>
    <p:sldId id="356" r:id="rId39"/>
    <p:sldId id="324" r:id="rId40"/>
    <p:sldId id="326" r:id="rId41"/>
    <p:sldId id="369" r:id="rId42"/>
    <p:sldId id="370" r:id="rId43"/>
    <p:sldId id="331" r:id="rId44"/>
    <p:sldId id="371" r:id="rId45"/>
    <p:sldId id="329" r:id="rId46"/>
    <p:sldId id="372" r:id="rId47"/>
    <p:sldId id="373" r:id="rId48"/>
    <p:sldId id="374" r:id="rId49"/>
    <p:sldId id="375" r:id="rId50"/>
    <p:sldId id="330" r:id="rId51"/>
    <p:sldId id="332" r:id="rId52"/>
    <p:sldId id="376" r:id="rId53"/>
    <p:sldId id="342" r:id="rId54"/>
  </p:sldIdLst>
  <p:sldSz cx="9144000" cy="5143500" type="screen16x9"/>
  <p:notesSz cx="6858000" cy="9144000"/>
  <p:embeddedFontLst>
    <p:embeddedFont>
      <p:font typeface="Gentium Basic" charset="0"/>
      <p:regular r:id="rId56"/>
      <p:bold r:id="rId57"/>
      <p:italic r:id="rId58"/>
      <p:boldItalic r:id="rId59"/>
    </p:embeddedFont>
    <p:embeddedFont>
      <p:font typeface="Cambria" pitchFamily="18" charset="0"/>
      <p:regular r:id="rId60"/>
      <p:bold r:id="rId61"/>
      <p:italic r:id="rId62"/>
      <p:boldItalic r:id="rId63"/>
    </p:embeddedFont>
    <p:embeddedFont>
      <p:font typeface="Segoe UI" pitchFamily="34" charset="0"/>
      <p:regular r:id="rId64"/>
      <p:bold r:id="rId65"/>
      <p:italic r:id="rId66"/>
      <p:boldItalic r:id="rId67"/>
    </p:embeddedFont>
    <p:embeddedFont>
      <p:font typeface="Wingdings 3" pitchFamily="18" charset="2"/>
      <p:regular r:id="rId68"/>
    </p:embeddedFont>
    <p:embeddedFont>
      <p:font typeface="Consolas" pitchFamily="49" charset="0"/>
      <p:regular r:id="rId69"/>
      <p:bold r:id="rId70"/>
      <p:italic r:id="rId71"/>
      <p:boldItalic r:id="rId72"/>
    </p:embeddedFont>
    <p:embeddedFont>
      <p:font typeface="Calibri" pitchFamily="34" charset="0"/>
      <p:regular r:id="rId73"/>
      <p:bold r:id="rId74"/>
      <p:italic r:id="rId75"/>
      <p:boldItalic r:id="rId76"/>
    </p:embeddedFont>
    <p:embeddedFont>
      <p:font typeface="Cambria Math" pitchFamily="18" charset="0"/>
      <p:regular r:id="rId7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sastras" initials="ps" lastIdx="4" clrIdx="0"/>
  <p:cmAuthor id="1" name="Ben Herila" initials="BWH" lastIdx="3" clrIdx="1"/>
  <p:cmAuthor id="2" name=" " initials="MSOffice" lastIdx="1" clrIdx="2"/>
  <p:cmAuthor id="3" name="avd" initials="avd" lastIdx="18" clrIdx="3"/>
  <p:cmAuthor id="4" name="Andy van Dam" initials="AvD" lastIdx="4" clrIdx="4"/>
  <p:cmAuthor id="5" name="Andy van Dam" initials="avd" lastIdx="4" clrIdx="5"/>
  <p:cmAuthor id="6" name="Dave" initials="D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24" autoAdjust="0"/>
    <p:restoredTop sz="91641" autoAdjust="0"/>
  </p:normalViewPr>
  <p:slideViewPr>
    <p:cSldViewPr>
      <p:cViewPr varScale="1">
        <p:scale>
          <a:sx n="104" d="100"/>
          <a:sy n="104" d="100"/>
        </p:scale>
        <p:origin x="-112" y="-64"/>
      </p:cViewPr>
      <p:guideLst>
        <p:guide orient="horz" pos="162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-2712" y="-82"/>
      </p:cViewPr>
      <p:guideLst>
        <p:guide orient="horz" pos="2880"/>
        <p:guide pos="2160"/>
      </p:guideLst>
    </p:cSldViewPr>
  </p:notesViewPr>
  <p:gridSpacing cx="39319" cy="39319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76" Type="http://schemas.openxmlformats.org/officeDocument/2006/relationships/font" Target="fonts/font21.fntdata"/><Relationship Id="rId7" Type="http://schemas.openxmlformats.org/officeDocument/2006/relationships/slide" Target="slides/slide6.xml"/><Relationship Id="rId71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74" Type="http://schemas.openxmlformats.org/officeDocument/2006/relationships/font" Target="fonts/font19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font" Target="fonts/font18.fntdata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77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7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994437-1C96-4517-A8E2-E50803D5BD64}" type="datetimeFigureOut">
              <a:rPr lang="en-US" smtClean="0"/>
              <a:pPr/>
              <a:t>12/3/2012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A07DC2-D8F0-47F0-B1C2-5436023AE4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653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07DC2-D8F0-47F0-B1C2-5436023AE4EC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07DC2-D8F0-47F0-B1C2-5436023AE4E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9813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07DC2-D8F0-47F0-B1C2-5436023AE4EC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143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07DC2-D8F0-47F0-B1C2-5436023AE4E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81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07DC2-D8F0-47F0-B1C2-5436023AE4E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982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07DC2-D8F0-47F0-B1C2-5436023AE4E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149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07DC2-D8F0-47F0-B1C2-5436023AE4E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356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07DC2-D8F0-47F0-B1C2-5436023AE4E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61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07DC2-D8F0-47F0-B1C2-5436023AE4E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432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07DC2-D8F0-47F0-B1C2-5436023AE4E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069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07DC2-D8F0-47F0-B1C2-5436023AE4E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642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457200" y="3786188"/>
            <a:ext cx="8242300" cy="514350"/>
          </a:xfrm>
          <a:prstGeom prst="rect">
            <a:avLst/>
          </a:prstGeom>
          <a:solidFill>
            <a:schemeClr val="bg1">
              <a:alpha val="50000"/>
            </a:schemeClr>
          </a:solidFill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="0"/>
          </a:p>
        </p:txBody>
      </p:sp>
      <p:sp>
        <p:nvSpPr>
          <p:cNvPr id="21" name="Rectangle 20"/>
          <p:cNvSpPr/>
          <p:nvPr/>
        </p:nvSpPr>
        <p:spPr>
          <a:xfrm>
            <a:off x="457200" y="2736056"/>
            <a:ext cx="8229600" cy="960120"/>
          </a:xfrm>
          <a:prstGeom prst="rect">
            <a:avLst/>
          </a:prstGeom>
          <a:solidFill>
            <a:schemeClr val="bg1">
              <a:alpha val="50000"/>
            </a:schemeClr>
          </a:solidFill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2736056"/>
            <a:ext cx="8001000" cy="960120"/>
          </a:xfrm>
          <a:prstGeom prst="rect">
            <a:avLst/>
          </a:prstGeom>
        </p:spPr>
        <p:txBody>
          <a:bodyPr anchor="t" anchorCtr="0"/>
          <a:lstStyle>
            <a:lvl1pPr algn="r">
              <a:defRPr sz="32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85800" y="3786188"/>
            <a:ext cx="8001001" cy="514350"/>
          </a:xfrm>
        </p:spPr>
        <p:txBody>
          <a:bodyPr/>
          <a:lstStyle>
            <a:lvl1pPr marL="0" indent="0" algn="r">
              <a:buNone/>
              <a:defRPr sz="2000" b="0">
                <a:solidFill>
                  <a:schemeClr val="accent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dirty="0" smtClean="0"/>
              <a:t>Click to edit Master subtitle style</a:t>
            </a:r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57200" y="2736056"/>
            <a:ext cx="228600" cy="96012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="0"/>
          </a:p>
        </p:txBody>
      </p:sp>
      <p:sp>
        <p:nvSpPr>
          <p:cNvPr id="32" name="Rectangle 31"/>
          <p:cNvSpPr/>
          <p:nvPr/>
        </p:nvSpPr>
        <p:spPr>
          <a:xfrm>
            <a:off x="457200" y="3786188"/>
            <a:ext cx="228600" cy="51435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="0"/>
          </a:p>
        </p:txBody>
      </p:sp>
      <p:sp>
        <p:nvSpPr>
          <p:cNvPr id="2" name="Rectangle 1"/>
          <p:cNvSpPr/>
          <p:nvPr/>
        </p:nvSpPr>
        <p:spPr>
          <a:xfrm>
            <a:off x="457200" y="514350"/>
            <a:ext cx="8242300" cy="400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b="0"/>
          </a:p>
        </p:txBody>
      </p:sp>
      <p:sp>
        <p:nvSpPr>
          <p:cNvPr id="1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606050" y="4800600"/>
            <a:ext cx="478535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 b="0">
                <a:solidFill>
                  <a:schemeClr val="tx1"/>
                </a:solidFill>
              </a:defRPr>
            </a:lvl1pPr>
          </a:lstStyle>
          <a:p>
            <a:fld id="{ABA3901D-B8F3-48E8-AA10-9EF109D6185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484883"/>
            <a:ext cx="8229600" cy="3089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70985" y="857250"/>
            <a:ext cx="3801533" cy="37290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75719" y="857251"/>
            <a:ext cx="3801533" cy="18216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75719" y="2764632"/>
            <a:ext cx="3801533" cy="18216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900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085850"/>
            <a:ext cx="8229600" cy="3600450"/>
          </a:xfrm>
        </p:spPr>
        <p:txBody>
          <a:bodyPr>
            <a:normAutofit/>
          </a:bodyPr>
          <a:lstStyle>
            <a:lvl1pPr>
              <a:defRPr sz="2000">
                <a:latin typeface="Cambria" pitchFamily="18" charset="0"/>
              </a:defRPr>
            </a:lvl1pPr>
            <a:lvl2pPr>
              <a:defRPr sz="1800">
                <a:latin typeface="Cambria" pitchFamily="18" charset="0"/>
              </a:defRPr>
            </a:lvl2pPr>
            <a:lvl3pPr>
              <a:defRPr sz="1600">
                <a:latin typeface="Cambria" pitchFamily="18" charset="0"/>
              </a:defRPr>
            </a:lvl3pPr>
            <a:lvl4pPr>
              <a:defRPr sz="1400">
                <a:latin typeface="Cambria" pitchFamily="18" charset="0"/>
              </a:defRPr>
            </a:lvl4pPr>
            <a:lvl5pPr>
              <a:defRPr sz="1200">
                <a:latin typeface="Cambria" pitchFamily="18" charset="0"/>
              </a:defRPr>
            </a:lvl5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566732" y="4800600"/>
            <a:ext cx="4824668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ABA3901D-B8F3-48E8-AA10-9EF109D618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28850"/>
            <a:ext cx="6858000" cy="800100"/>
          </a:xfrm>
          <a:prstGeom prst="rect">
            <a:avLst/>
          </a:prstGeom>
        </p:spPr>
        <p:txBody>
          <a:bodyPr anchor="t" anchorCtr="0"/>
          <a:lstStyle>
            <a:lvl1pPr algn="r">
              <a:buNone/>
              <a:defRPr sz="3200" b="0" cap="none" baseline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3200400"/>
            <a:ext cx="6781800" cy="85725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4766310"/>
            <a:ext cx="2286000" cy="274320"/>
          </a:xfrm>
          <a:prstGeom prst="rect">
            <a:avLst/>
          </a:prstGeom>
        </p:spPr>
        <p:txBody>
          <a:bodyPr/>
          <a:lstStyle/>
          <a:p>
            <a:fld id="{54B11B7B-455B-4973-8DB9-E4C52E2C0E1A}" type="datetime1">
              <a:rPr lang="en-US" smtClean="0"/>
              <a:t>12/3/2012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4766310"/>
            <a:ext cx="3474720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4766310"/>
            <a:ext cx="1520952" cy="274320"/>
          </a:xfrm>
          <a:prstGeom prst="rect">
            <a:avLst/>
          </a:prstGeom>
        </p:spPr>
        <p:txBody>
          <a:bodyPr/>
          <a:lstStyle/>
          <a:p>
            <a:fld id="{ABA3901D-B8F3-48E8-AA10-9EF109D618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114550"/>
            <a:ext cx="7315200" cy="96012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114550"/>
            <a:ext cx="228600" cy="96012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133600" y="4800600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ABA3901D-B8F3-48E8-AA10-9EF109D618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57200" y="4800600"/>
            <a:ext cx="1600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Andries van Dam</a:t>
            </a:r>
            <a:endParaRPr lang="en-US" sz="1400" dirty="0"/>
          </a:p>
        </p:txBody>
      </p:sp>
      <p:sp>
        <p:nvSpPr>
          <p:cNvPr id="1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085850"/>
            <a:ext cx="4038600" cy="3600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19" name="Content Placeholder 7"/>
          <p:cNvSpPr>
            <a:spLocks noGrp="1"/>
          </p:cNvSpPr>
          <p:nvPr>
            <p:ph sz="quarter" idx="10"/>
          </p:nvPr>
        </p:nvSpPr>
        <p:spPr>
          <a:xfrm>
            <a:off x="4648200" y="1085850"/>
            <a:ext cx="4038600" cy="3600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85850"/>
            <a:ext cx="4038600" cy="28575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000" b="0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085850"/>
            <a:ext cx="4041777" cy="285750"/>
          </a:xfrm>
          <a:noFill/>
          <a:ln>
            <a:noFill/>
          </a:ln>
        </p:spPr>
        <p:txBody>
          <a:bodyPr lIns="91440" anchor="b" anchorCtr="0">
            <a:normAutofit/>
          </a:bodyPr>
          <a:lstStyle>
            <a:lvl1pPr marL="0" indent="0">
              <a:buNone/>
              <a:defRPr sz="2000" b="0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2133600" y="4800600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ABA3901D-B8F3-48E8-AA10-9EF109D618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57200" y="4800600"/>
            <a:ext cx="1600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Andries van Dam</a:t>
            </a:r>
            <a:endParaRPr lang="en-US" sz="1400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2"/>
          </p:nvPr>
        </p:nvSpPr>
        <p:spPr>
          <a:xfrm>
            <a:off x="457200" y="1428750"/>
            <a:ext cx="4038600" cy="32575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3"/>
          </p:nvPr>
        </p:nvSpPr>
        <p:spPr>
          <a:xfrm>
            <a:off x="4648200" y="1428750"/>
            <a:ext cx="4038600" cy="32575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133600" y="4800600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ABA3901D-B8F3-48E8-AA10-9EF109D618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57200" y="4800600"/>
            <a:ext cx="1600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Andries van Dam</a:t>
            </a:r>
            <a:endParaRPr lang="en-US" sz="140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133600" y="4800600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ABA3901D-B8F3-48E8-AA10-9EF109D618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57200" y="4800600"/>
            <a:ext cx="1600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Andries van Dam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228600"/>
            <a:ext cx="2362200" cy="6286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buNone/>
              <a:defRPr sz="2000" b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914401"/>
            <a:ext cx="2362200" cy="3771899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915025" y="2480310"/>
            <a:ext cx="452628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457200" y="228600"/>
            <a:ext cx="5562600" cy="44577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57200" y="4800600"/>
            <a:ext cx="69342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ABA3901D-B8F3-48E8-AA10-9EF109D618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5642"/>
            <a:ext cx="8229600" cy="506016"/>
          </a:xfrm>
          <a:prstGeom prst="rect">
            <a:avLst/>
          </a:prstGeom>
          <a:ln>
            <a:noFill/>
          </a:ln>
        </p:spPr>
        <p:txBody>
          <a:bodyPr lIns="274320" anchor="ctr"/>
          <a:lstStyle>
            <a:lvl1pPr algn="r">
              <a:buNone/>
              <a:defRPr sz="2000" b="0" cap="all" baseline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428750"/>
            <a:ext cx="8229600" cy="3202686"/>
          </a:xfrm>
          <a:solidFill>
            <a:schemeClr val="bg1"/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914400"/>
            <a:ext cx="8229600" cy="40005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76800" y="4764881"/>
            <a:ext cx="1066800" cy="274320"/>
          </a:xfrm>
          <a:prstGeom prst="rect">
            <a:avLst/>
          </a:prstGeom>
        </p:spPr>
        <p:txBody>
          <a:bodyPr/>
          <a:lstStyle/>
          <a:p>
            <a:fld id="{58A95028-A176-4D68-ADD3-17DB4ADDCCAF}" type="datetime1">
              <a:rPr lang="en-US" smtClean="0"/>
              <a:t>12/3/2012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4767263"/>
            <a:ext cx="5410200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943600" y="4764881"/>
            <a:ext cx="2743200" cy="274320"/>
          </a:xfrm>
          <a:prstGeom prst="rect">
            <a:avLst/>
          </a:prstGeom>
        </p:spPr>
        <p:txBody>
          <a:bodyPr/>
          <a:lstStyle/>
          <a:p>
            <a:fld id="{ABA3901D-B8F3-48E8-AA10-9EF109D618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4764881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028700"/>
            <a:ext cx="8229600" cy="3657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 dirty="0"/>
          </a:p>
        </p:txBody>
      </p:sp>
      <p:sp>
        <p:nvSpPr>
          <p:cNvPr id="11" name="Footer Placeholder 2"/>
          <p:cNvSpPr txBox="1">
            <a:spLocks/>
          </p:cNvSpPr>
          <p:nvPr/>
        </p:nvSpPr>
        <p:spPr>
          <a:xfrm>
            <a:off x="457200" y="228600"/>
            <a:ext cx="8229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/>
          <a:lstStyle>
            <a:defPPr>
              <a:defRPr lang="en-US"/>
            </a:defPPr>
            <a:lvl1pPr marL="0" algn="r" defTabSz="914400" rtl="0" eaLnBrk="1" latinLnBrk="0" hangingPunct="1">
              <a:defRPr kumimoji="0"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/>
            <a:r>
              <a:rPr lang="en-US" b="1" kern="1000" spc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Segoe UI" pitchFamily="34" charset="0"/>
              </a:rPr>
              <a:t>cs123 	</a:t>
            </a:r>
            <a:r>
              <a:rPr lang="en-US" kern="1000" spc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Segoe UI" pitchFamily="34" charset="0"/>
              </a:rPr>
              <a:t>INTRODUCTION</a:t>
            </a:r>
            <a:r>
              <a:rPr lang="en-US" kern="1000" spc="1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Segoe UI" pitchFamily="34" charset="0"/>
              </a:rPr>
              <a:t> TO COMPUTER GRAPHICS</a:t>
            </a:r>
            <a:endParaRPr lang="en-US" kern="1000" spc="1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cs typeface="Segoe UI" pitchFamily="34" charset="0"/>
            </a:endParaRPr>
          </a:p>
        </p:txBody>
      </p:sp>
      <p:sp>
        <p:nvSpPr>
          <p:cNvPr id="2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920602" y="4800600"/>
            <a:ext cx="4470798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ABA3901D-B8F3-48E8-AA10-9EF109D618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199" y="4800600"/>
            <a:ext cx="22668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Dave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Kilian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John F. Hughes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itle Placeholder 15"/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7" r:id="rId10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latinLnBrk="0" hangingPunct="1">
        <a:spcBef>
          <a:spcPct val="0"/>
        </a:spcBef>
        <a:buNone/>
        <a:defRPr kumimoji="0" sz="2800" b="0" kern="1200" spc="0" baseline="0">
          <a:solidFill>
            <a:srgbClr val="920000"/>
          </a:solidFill>
          <a:latin typeface="+mj-lt"/>
          <a:ea typeface="+mj-ea"/>
          <a:cs typeface="Segoe UI" pitchFamily="34" charset="0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10" Type="http://schemas.openxmlformats.org/officeDocument/2006/relationships/image" Target="../media/image63.png"/><Relationship Id="rId9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f/f8/Polynomialdeg2.svg" TargetMode="External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f/f8/Polynomialdeg2.svg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f/f8/Polynomialdeg2.svg" TargetMode="External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//upload.wikimedia.org/wikipedia/commons/f/f8/Polynomialdeg2.sv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f/f8/Polynomialdeg2.svg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2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adebyevan.com/webgl-path-tracing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1/1c/Roulette_-_detail.jpg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hyperlink" Target="http://www.kevinbeason.com/smallpt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raphics.stanford.edu/courses/cs348b-00/course8.pdf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Stochastic Rendering Techniques</a:t>
            </a:r>
            <a:endParaRPr lang="en-US" dirty="0">
              <a:latin typeface="Cambria" pitchFamily="18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85800" y="3867150"/>
            <a:ext cx="8001001" cy="43338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Dave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Kilian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, John F. Hughes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53933" y="4787610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C3C8ADF-B113-4C7B-AC4D-21191CE09C2E}" type="datetime1">
              <a:rPr lang="en-US" sz="1400" smtClean="0"/>
              <a:t>12/3/2012</a:t>
            </a:fld>
            <a:endParaRPr lang="en-US" sz="1400" dirty="0"/>
          </a:p>
        </p:txBody>
      </p:sp>
      <p:pic>
        <p:nvPicPr>
          <p:cNvPr id="7" name="Picture 2" descr="http://upload.wikimedia.org/wikipedia/commons/thumb/b/b7/Gantry2.jpg/300px-Gantry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09550"/>
            <a:ext cx="1795697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867400" y="2400300"/>
            <a:ext cx="28248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http://en.wikipedia.org/wiki/Gonioreflectometer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24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Variance</a:t>
                </a:r>
              </a:p>
              <a:p>
                <a:pPr lvl="1"/>
                <a:r>
                  <a:rPr lang="en-US" dirty="0" smtClean="0"/>
                  <a:t>Denoted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Measure of ‘sameness’ (or lack thereof) of values in probability distribution</a:t>
                </a:r>
              </a:p>
              <a:p>
                <a:pPr lvl="1"/>
                <a:r>
                  <a:rPr lang="en-US" dirty="0" smtClean="0"/>
                  <a:t>Low variance: high probability near mean, low probability elsewhere</a:t>
                </a:r>
              </a:p>
              <a:p>
                <a:pPr lvl="1"/>
                <a:r>
                  <a:rPr lang="en-US" dirty="0" smtClean="0"/>
                  <a:t>High variance otherwise</a:t>
                </a:r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Mathematical definition: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𝐸</m:t>
                    </m:r>
                    <m:r>
                      <a:rPr lang="en-US" b="0" i="1" smtClean="0">
                        <a:latin typeface="Cambria Math"/>
                      </a:rPr>
                      <m:t>[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 −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]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Expected distance of a random value from the mean</a:t>
                </a:r>
              </a:p>
              <a:p>
                <a:pPr lvl="1"/>
                <a:r>
                  <a:rPr lang="en-US" dirty="0" smtClean="0"/>
                  <a:t>Squared so the distance is non-negative</a:t>
                </a:r>
              </a:p>
              <a:p>
                <a:pPr lvl="1"/>
                <a:endParaRPr lang="en-US" dirty="0" smtClean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3"/>
                <a:stretch>
                  <a:fillRect l="-222" t="-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 Probability Refresher </a:t>
            </a:r>
            <a:r>
              <a:rPr lang="en-US" dirty="0" smtClean="0"/>
              <a:t>(7/7)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87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 smtClean="0"/>
                  <a:t>Randomized algorithms </a:t>
                </a:r>
                <a:r>
                  <a:rPr lang="en-US" dirty="0" smtClean="0"/>
                  <a:t>are algorithms that rely on random variables</a:t>
                </a:r>
              </a:p>
              <a:p>
                <a:pPr lvl="1"/>
                <a:r>
                  <a:rPr lang="en-US" dirty="0" smtClean="0"/>
                  <a:t>Monte </a:t>
                </a:r>
                <a:r>
                  <a:rPr lang="en-US" dirty="0"/>
                  <a:t>Carlo </a:t>
                </a:r>
                <a:r>
                  <a:rPr lang="en-US" dirty="0" smtClean="0"/>
                  <a:t>methods</a:t>
                </a:r>
              </a:p>
              <a:p>
                <a:pPr lvl="2"/>
                <a:r>
                  <a:rPr lang="en-US" dirty="0" smtClean="0"/>
                  <a:t>Runtime is always deterministic</a:t>
                </a:r>
                <a:endParaRPr lang="en-US" dirty="0"/>
              </a:p>
              <a:p>
                <a:pPr lvl="2"/>
                <a:r>
                  <a:rPr lang="en-US" dirty="0" smtClean="0"/>
                  <a:t>Answer could be incorrect, 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𝐸</m:t>
                    </m:r>
                    <m:r>
                      <a:rPr lang="en-US" b="0" i="1" smtClean="0">
                        <a:latin typeface="Cambria Math"/>
                      </a:rPr>
                      <m:t>[</m:t>
                    </m:r>
                  </m:oMath>
                </a14:m>
                <a:r>
                  <a:rPr lang="en-US" dirty="0" smtClean="0"/>
                  <a:t>answer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]</m:t>
                    </m:r>
                  </m:oMath>
                </a14:m>
                <a:r>
                  <a:rPr lang="en-US" dirty="0" smtClean="0"/>
                  <a:t> is correct</a:t>
                </a:r>
                <a:br>
                  <a:rPr lang="en-US" dirty="0" smtClean="0"/>
                </a:br>
                <a:r>
                  <a:rPr lang="en-US" dirty="0" smtClean="0"/>
                  <a:t>(holds for unbiased </a:t>
                </a:r>
                <a:r>
                  <a:rPr lang="en-US" dirty="0" smtClean="0"/>
                  <a:t>methods only </a:t>
                </a:r>
                <a:r>
                  <a:rPr lang="en-US" dirty="0" smtClean="0"/>
                  <a:t>– will come back to this)</a:t>
                </a:r>
                <a:endParaRPr lang="en-US" dirty="0"/>
              </a:p>
              <a:p>
                <a:pPr lvl="1"/>
                <a:r>
                  <a:rPr lang="en-US" dirty="0"/>
                  <a:t>Las Vegas </a:t>
                </a:r>
                <a:r>
                  <a:rPr lang="en-US" dirty="0" smtClean="0"/>
                  <a:t>algorithms</a:t>
                </a:r>
              </a:p>
              <a:p>
                <a:pPr lvl="2"/>
                <a:r>
                  <a:rPr lang="en-US" dirty="0"/>
                  <a:t>A</a:t>
                </a:r>
                <a:r>
                  <a:rPr lang="en-US" dirty="0" smtClean="0"/>
                  <a:t>nswer is always correct</a:t>
                </a:r>
              </a:p>
              <a:p>
                <a:pPr lvl="2"/>
                <a:r>
                  <a:rPr lang="en-US" dirty="0" smtClean="0"/>
                  <a:t>Runtime could be infinite, 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𝐸</m:t>
                    </m:r>
                    <m:r>
                      <a:rPr lang="en-US" b="0" i="1" smtClean="0">
                        <a:latin typeface="Cambria Math"/>
                      </a:rPr>
                      <m:t>[</m:t>
                    </m:r>
                  </m:oMath>
                </a14:m>
                <a:r>
                  <a:rPr lang="en-US" dirty="0" smtClean="0"/>
                  <a:t>the runtime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]</m:t>
                    </m:r>
                  </m:oMath>
                </a14:m>
                <a:r>
                  <a:rPr lang="en-US" dirty="0" smtClean="0"/>
                  <a:t> is reasonable (e.g. polynomial)</a:t>
                </a:r>
                <a:endParaRPr lang="en-US" dirty="0"/>
              </a:p>
              <a:p>
                <a:r>
                  <a:rPr lang="en-US" b="1" dirty="0"/>
                  <a:t>Monte Carlo integration </a:t>
                </a:r>
                <a:r>
                  <a:rPr lang="en-US" dirty="0"/>
                  <a:t>is a Monte Carlo method for estimating complicated </a:t>
                </a:r>
                <a:r>
                  <a:rPr lang="en-US" dirty="0" smtClean="0"/>
                  <a:t>integrals</a:t>
                </a:r>
              </a:p>
              <a:p>
                <a:pPr lvl="1"/>
                <a:r>
                  <a:rPr lang="en-US" dirty="0" smtClean="0"/>
                  <a:t>Obtain an estimate for a definite integral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3"/>
                <a:stretch>
                  <a:fillRect l="-222" t="-846" b="-1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Monte Carlo Techniques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36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1505118" y="1116947"/>
            <a:ext cx="6002112" cy="360045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Monte Carlo method was coined in the 1940s by John von Neumann, Stanislaw </a:t>
            </a:r>
            <a:r>
              <a:rPr lang="en-US" dirty="0" err="1"/>
              <a:t>Ulam</a:t>
            </a:r>
            <a:r>
              <a:rPr lang="en-US" dirty="0"/>
              <a:t> and Nicholas Metropolis, while they were working on nuclear weapon projects (Manhattan Project) in the Los Alamos National Laboratory.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It </a:t>
            </a:r>
            <a:r>
              <a:rPr lang="en-US" dirty="0"/>
              <a:t>was named after the Monte Carlo Casino, a famous casino where </a:t>
            </a:r>
            <a:r>
              <a:rPr lang="en-US" dirty="0" err="1"/>
              <a:t>Ulam's</a:t>
            </a:r>
            <a:r>
              <a:rPr lang="en-US" dirty="0"/>
              <a:t> uncle often gambled away his money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 algn="r">
              <a:buNone/>
            </a:pPr>
            <a:r>
              <a:rPr lang="en-US" sz="1400" dirty="0"/>
              <a:t>http://en.wikipedia.org/wiki/Monte_Carlo_method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History: Monte Carlo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03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64867" y="779974"/>
                <a:ext cx="8517309" cy="360045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Want to compute definite integral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/>
                          </a:rPr>
                          <m:t>𝑎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</m:sup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𝑑𝑥</m:t>
                        </m:r>
                      </m:e>
                    </m:nary>
                  </m:oMath>
                </a14:m>
                <a:endParaRPr lang="en-US" dirty="0" smtClean="0"/>
              </a:p>
              <a:p>
                <a:r>
                  <a:rPr lang="en-US" dirty="0" smtClean="0"/>
                  <a:t>Intuitive idea: Approximate integral as area of a box</a:t>
                </a:r>
              </a:p>
              <a:p>
                <a:pPr lvl="1"/>
                <a:r>
                  <a:rPr lang="en-US" dirty="0" smtClean="0"/>
                  <a:t>Width of the box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𝑏</m:t>
                    </m:r>
                    <m:r>
                      <a:rPr lang="en-US" b="0" i="1" smtClean="0">
                        <a:latin typeface="Cambria Math"/>
                      </a:rPr>
                      <m:t> −</m:t>
                    </m:r>
                    <m:r>
                      <a:rPr lang="en-US" b="0" i="1" smtClean="0">
                        <a:latin typeface="Cambria Math"/>
                      </a:rPr>
                      <m:t>𝑎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, so box spans range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𝑎</m:t>
                    </m:r>
                  </m:oMath>
                </a14:m>
                <a:r>
                  <a:rPr lang="en-US" dirty="0" smtClean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𝑏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Height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𝑋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for some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𝑋</m:t>
                    </m:r>
                  </m:oMath>
                </a14:m>
                <a:r>
                  <a:rPr lang="en-US" dirty="0" smtClean="0"/>
                  <a:t>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𝑎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𝑏</m:t>
                    </m:r>
                  </m:oMath>
                </a14:m>
                <a:r>
                  <a:rPr lang="en-US" dirty="0" smtClean="0"/>
                  <a:t>, chosen uniformly at random</a:t>
                </a:r>
              </a:p>
              <a:p>
                <a:pPr lvl="1"/>
                <a:r>
                  <a:rPr lang="en-US" dirty="0" smtClean="0"/>
                  <a:t>Thus area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×(</m:t>
                    </m:r>
                    <m:r>
                      <a:rPr lang="en-US" b="0" i="1" smtClean="0">
                        <a:latin typeface="Cambria Math"/>
                      </a:rPr>
                      <m:t>𝑏</m:t>
                    </m:r>
                    <m:r>
                      <a:rPr lang="en-US" b="0" i="1" smtClean="0">
                        <a:latin typeface="Cambria Math"/>
                      </a:rPr>
                      <m:t> −</m:t>
                    </m:r>
                    <m:r>
                      <a:rPr lang="en-US" b="0" i="1" smtClean="0">
                        <a:latin typeface="Cambria Math"/>
                      </a:rPr>
                      <m:t>𝑎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, which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≈</m:t>
                    </m:r>
                    <m:nary>
                      <m:naryPr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/>
                          </a:rPr>
                          <m:t>𝑎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𝑏</m:t>
                        </m:r>
                      </m:sup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/>
                          </a:rPr>
                          <m:t>𝑑𝑥</m:t>
                        </m:r>
                      </m:e>
                    </m:nary>
                  </m:oMath>
                </a14:m>
                <a:endParaRPr lang="en-US" dirty="0" smtClean="0"/>
              </a:p>
              <a:p>
                <a:r>
                  <a:rPr lang="en-US" dirty="0" smtClean="0"/>
                  <a:t>Area is a random variable, because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𝑋</m:t>
                    </m:r>
                  </m:oMath>
                </a14:m>
                <a:r>
                  <a:rPr lang="en-US" dirty="0" smtClean="0"/>
                  <a:t> is also a random variable</a:t>
                </a:r>
              </a:p>
              <a:p>
                <a:r>
                  <a:rPr lang="en-US" dirty="0" smtClean="0"/>
                  <a:t>Non-intuitive </a:t>
                </a:r>
                <a:r>
                  <a:rPr lang="en-US" dirty="0" smtClean="0"/>
                  <a:t>fact: expected area of this box exactly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=</m:t>
                    </m:r>
                    <m:nary>
                      <m:naryPr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/>
                          </a:rPr>
                          <m:t>𝑎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𝑏</m:t>
                        </m:r>
                      </m:sup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/>
                          </a:rPr>
                          <m:t>𝑑𝑥</m:t>
                        </m:r>
                      </m:e>
                    </m:nary>
                  </m:oMath>
                </a14:m>
                <a:endParaRPr lang="en-US" dirty="0" smtClean="0"/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64867" y="779974"/>
                <a:ext cx="8517309" cy="3600450"/>
              </a:xfrm>
              <a:blipFill rotWithShape="1">
                <a:blip r:embed="rId3"/>
                <a:stretch>
                  <a:fillRect l="-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Monte Carlo Integration (1/8)</a:t>
            </a:r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1229885" y="3586436"/>
            <a:ext cx="4877530" cy="1226497"/>
            <a:chOff x="1594598" y="3562350"/>
            <a:chExt cx="5034802" cy="1266044"/>
          </a:xfrm>
        </p:grpSpPr>
        <p:sp>
          <p:nvSpPr>
            <p:cNvPr id="15" name="Rectangle 14"/>
            <p:cNvSpPr/>
            <p:nvPr/>
          </p:nvSpPr>
          <p:spPr>
            <a:xfrm>
              <a:off x="1898308" y="3817547"/>
              <a:ext cx="2902292" cy="687779"/>
            </a:xfrm>
            <a:prstGeom prst="rect">
              <a:avLst/>
            </a:prstGeom>
            <a:solidFill>
              <a:srgbClr val="A5002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8" name="Group 22"/>
            <p:cNvGrpSpPr>
              <a:grpSpLocks/>
            </p:cNvGrpSpPr>
            <p:nvPr/>
          </p:nvGrpSpPr>
          <p:grpSpPr bwMode="auto">
            <a:xfrm>
              <a:off x="1594599" y="3562350"/>
              <a:ext cx="4605991" cy="942975"/>
              <a:chOff x="988764" y="6400802"/>
              <a:chExt cx="1779489" cy="864293"/>
            </a:xfrm>
          </p:grpSpPr>
          <p:cxnSp>
            <p:nvCxnSpPr>
              <p:cNvPr id="9" name="Straight Connector 8"/>
              <p:cNvCxnSpPr/>
              <p:nvPr/>
            </p:nvCxnSpPr>
            <p:spPr>
              <a:xfrm rot="5400000">
                <a:off x="574883" y="6814683"/>
                <a:ext cx="840461" cy="1269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rot="10800000">
                <a:off x="990351" y="7255562"/>
                <a:ext cx="1777902" cy="95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Connector 10"/>
            <p:cNvCxnSpPr/>
            <p:nvPr/>
          </p:nvCxnSpPr>
          <p:spPr>
            <a:xfrm flipV="1">
              <a:off x="1594598" y="3654748"/>
              <a:ext cx="4572001" cy="228598"/>
            </a:xfrm>
            <a:prstGeom prst="line">
              <a:avLst/>
            </a:prstGeom>
            <a:ln w="222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966199" y="3807145"/>
              <a:ext cx="0" cy="692979"/>
            </a:xfrm>
            <a:prstGeom prst="line">
              <a:avLst/>
            </a:prstGeom>
            <a:ln w="190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1630083" y="3817547"/>
              <a:ext cx="453913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6096000" y="3685949"/>
                  <a:ext cx="533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3685949"/>
                  <a:ext cx="533400" cy="369332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l="-2273" r="-28409"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1636494" y="4459062"/>
                  <a:ext cx="533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6494" y="4459062"/>
                  <a:ext cx="533400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2701754" y="4459062"/>
                  <a:ext cx="533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1754" y="4459062"/>
                  <a:ext cx="533400" cy="369332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533900" y="4459062"/>
                  <a:ext cx="533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3900" y="4459062"/>
                  <a:ext cx="533400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6192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7"/>
          <p:cNvSpPr txBox="1">
            <a:spLocks noChangeArrowheads="1"/>
          </p:cNvSpPr>
          <p:nvPr/>
        </p:nvSpPr>
        <p:spPr bwMode="auto">
          <a:xfrm>
            <a:off x="7198219" y="3256561"/>
            <a:ext cx="91863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Poor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Quality of a single approximation varies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Monte Carlo Integration </a:t>
            </a:r>
            <a:r>
              <a:rPr lang="en-US" dirty="0" smtClean="0"/>
              <a:t>(2/8)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39271" y="2784502"/>
            <a:ext cx="2120900" cy="175915"/>
          </a:xfrm>
          <a:prstGeom prst="line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56205" y="2925591"/>
            <a:ext cx="2120900" cy="232172"/>
          </a:xfrm>
          <a:prstGeom prst="rect">
            <a:avLst/>
          </a:prstGeom>
          <a:solidFill>
            <a:srgbClr val="A5002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>
            <a:off x="673049" y="3048210"/>
            <a:ext cx="233065" cy="2116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418355" y="2791645"/>
            <a:ext cx="0" cy="364864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43505" y="2799682"/>
            <a:ext cx="2120900" cy="365225"/>
          </a:xfrm>
          <a:prstGeom prst="rect">
            <a:avLst/>
          </a:prstGeom>
          <a:solidFill>
            <a:srgbClr val="A5002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0" name="Group 38"/>
          <p:cNvGrpSpPr>
            <a:grpSpLocks/>
          </p:cNvGrpSpPr>
          <p:nvPr/>
        </p:nvGrpSpPr>
        <p:grpSpPr bwMode="auto">
          <a:xfrm>
            <a:off x="3587107" y="2727884"/>
            <a:ext cx="2415117" cy="481310"/>
            <a:chOff x="988764" y="6400802"/>
            <a:chExt cx="1812579" cy="856748"/>
          </a:xfrm>
        </p:grpSpPr>
        <p:cxnSp>
          <p:nvCxnSpPr>
            <p:cNvPr id="11" name="Straight Connector 10"/>
            <p:cNvCxnSpPr/>
            <p:nvPr/>
          </p:nvCxnSpPr>
          <p:spPr>
            <a:xfrm rot="5400000">
              <a:off x="575487" y="6814079"/>
              <a:ext cx="839263" cy="127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0800000">
              <a:off x="990353" y="7255960"/>
              <a:ext cx="1810990" cy="15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Freeform 12"/>
          <p:cNvSpPr/>
          <p:nvPr/>
        </p:nvSpPr>
        <p:spPr>
          <a:xfrm>
            <a:off x="3667541" y="2710917"/>
            <a:ext cx="2137833" cy="445592"/>
          </a:xfrm>
          <a:custGeom>
            <a:avLst/>
            <a:gdLst>
              <a:gd name="connsiteX0" fmla="*/ 0 w 1603331"/>
              <a:gd name="connsiteY0" fmla="*/ 778702 h 791228"/>
              <a:gd name="connsiteX1" fmla="*/ 501041 w 1603331"/>
              <a:gd name="connsiteY1" fmla="*/ 2088 h 791228"/>
              <a:gd name="connsiteX2" fmla="*/ 1603331 w 1603331"/>
              <a:gd name="connsiteY2" fmla="*/ 791228 h 791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3331" h="791228">
                <a:moveTo>
                  <a:pt x="0" y="778702"/>
                </a:moveTo>
                <a:cubicBezTo>
                  <a:pt x="116909" y="389351"/>
                  <a:pt x="233819" y="0"/>
                  <a:pt x="501041" y="2088"/>
                </a:cubicBezTo>
                <a:cubicBezTo>
                  <a:pt x="768263" y="4176"/>
                  <a:pt x="1427967" y="668055"/>
                  <a:pt x="1603331" y="791228"/>
                </a:cubicBezTo>
              </a:path>
            </a:pathLst>
          </a:cu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4" name="Group 42"/>
          <p:cNvGrpSpPr>
            <a:grpSpLocks/>
          </p:cNvGrpSpPr>
          <p:nvPr/>
        </p:nvGrpSpPr>
        <p:grpSpPr bwMode="auto">
          <a:xfrm>
            <a:off x="6458905" y="2768867"/>
            <a:ext cx="2372783" cy="485775"/>
            <a:chOff x="988764" y="6400802"/>
            <a:chExt cx="1779489" cy="864293"/>
          </a:xfrm>
        </p:grpSpPr>
        <p:cxnSp>
          <p:nvCxnSpPr>
            <p:cNvPr id="15" name="Straight Connector 14"/>
            <p:cNvCxnSpPr/>
            <p:nvPr/>
          </p:nvCxnSpPr>
          <p:spPr>
            <a:xfrm rot="5400000">
              <a:off x="574883" y="6814683"/>
              <a:ext cx="840461" cy="126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990351" y="7255562"/>
              <a:ext cx="1777902" cy="95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Freeform 16"/>
          <p:cNvSpPr/>
          <p:nvPr/>
        </p:nvSpPr>
        <p:spPr>
          <a:xfrm>
            <a:off x="6471605" y="2628672"/>
            <a:ext cx="2305049" cy="595610"/>
          </a:xfrm>
          <a:custGeom>
            <a:avLst/>
            <a:gdLst>
              <a:gd name="connsiteX0" fmla="*/ 0 w 1728592"/>
              <a:gd name="connsiteY0" fmla="*/ 1058104 h 1058104"/>
              <a:gd name="connsiteX1" fmla="*/ 100208 w 1728592"/>
              <a:gd name="connsiteY1" fmla="*/ 1033052 h 1058104"/>
              <a:gd name="connsiteX2" fmla="*/ 187891 w 1728592"/>
              <a:gd name="connsiteY2" fmla="*/ 1020526 h 1058104"/>
              <a:gd name="connsiteX3" fmla="*/ 237995 w 1728592"/>
              <a:gd name="connsiteY3" fmla="*/ 995474 h 1058104"/>
              <a:gd name="connsiteX4" fmla="*/ 313151 w 1728592"/>
              <a:gd name="connsiteY4" fmla="*/ 982948 h 1058104"/>
              <a:gd name="connsiteX5" fmla="*/ 350729 w 1728592"/>
              <a:gd name="connsiteY5" fmla="*/ 970422 h 1058104"/>
              <a:gd name="connsiteX6" fmla="*/ 450937 w 1728592"/>
              <a:gd name="connsiteY6" fmla="*/ 957896 h 1058104"/>
              <a:gd name="connsiteX7" fmla="*/ 538619 w 1728592"/>
              <a:gd name="connsiteY7" fmla="*/ 932844 h 1058104"/>
              <a:gd name="connsiteX8" fmla="*/ 576198 w 1728592"/>
              <a:gd name="connsiteY8" fmla="*/ 907792 h 1058104"/>
              <a:gd name="connsiteX9" fmla="*/ 688932 w 1728592"/>
              <a:gd name="connsiteY9" fmla="*/ 832636 h 1058104"/>
              <a:gd name="connsiteX10" fmla="*/ 739036 w 1728592"/>
              <a:gd name="connsiteY10" fmla="*/ 757480 h 1058104"/>
              <a:gd name="connsiteX11" fmla="*/ 764088 w 1728592"/>
              <a:gd name="connsiteY11" fmla="*/ 657271 h 1058104"/>
              <a:gd name="connsiteX12" fmla="*/ 814192 w 1728592"/>
              <a:gd name="connsiteY12" fmla="*/ 519485 h 1058104"/>
              <a:gd name="connsiteX13" fmla="*/ 851770 w 1728592"/>
              <a:gd name="connsiteY13" fmla="*/ 394225 h 1058104"/>
              <a:gd name="connsiteX14" fmla="*/ 864296 w 1728592"/>
              <a:gd name="connsiteY14" fmla="*/ 344121 h 1058104"/>
              <a:gd name="connsiteX15" fmla="*/ 876822 w 1728592"/>
              <a:gd name="connsiteY15" fmla="*/ 306543 h 1058104"/>
              <a:gd name="connsiteX16" fmla="*/ 889348 w 1728592"/>
              <a:gd name="connsiteY16" fmla="*/ 18444 h 1058104"/>
              <a:gd name="connsiteX17" fmla="*/ 914400 w 1728592"/>
              <a:gd name="connsiteY17" fmla="*/ 68548 h 1058104"/>
              <a:gd name="connsiteX18" fmla="*/ 926926 w 1728592"/>
              <a:gd name="connsiteY18" fmla="*/ 218860 h 1058104"/>
              <a:gd name="connsiteX19" fmla="*/ 939452 w 1728592"/>
              <a:gd name="connsiteY19" fmla="*/ 594641 h 1058104"/>
              <a:gd name="connsiteX20" fmla="*/ 964504 w 1728592"/>
              <a:gd name="connsiteY20" fmla="*/ 682323 h 1058104"/>
              <a:gd name="connsiteX21" fmla="*/ 1002082 w 1728592"/>
              <a:gd name="connsiteY21" fmla="*/ 807584 h 1058104"/>
              <a:gd name="connsiteX22" fmla="*/ 1052187 w 1728592"/>
              <a:gd name="connsiteY22" fmla="*/ 857688 h 1058104"/>
              <a:gd name="connsiteX23" fmla="*/ 1089765 w 1728592"/>
              <a:gd name="connsiteY23" fmla="*/ 870214 h 1058104"/>
              <a:gd name="connsiteX24" fmla="*/ 1127343 w 1728592"/>
              <a:gd name="connsiteY24" fmla="*/ 895266 h 1058104"/>
              <a:gd name="connsiteX25" fmla="*/ 1215025 w 1728592"/>
              <a:gd name="connsiteY25" fmla="*/ 920318 h 1058104"/>
              <a:gd name="connsiteX26" fmla="*/ 1302707 w 1728592"/>
              <a:gd name="connsiteY26" fmla="*/ 957896 h 1058104"/>
              <a:gd name="connsiteX27" fmla="*/ 1427967 w 1728592"/>
              <a:gd name="connsiteY27" fmla="*/ 970422 h 1058104"/>
              <a:gd name="connsiteX28" fmla="*/ 1540702 w 1728592"/>
              <a:gd name="connsiteY28" fmla="*/ 982948 h 1058104"/>
              <a:gd name="connsiteX29" fmla="*/ 1728592 w 1728592"/>
              <a:gd name="connsiteY29" fmla="*/ 970422 h 1058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728592" h="1058104">
                <a:moveTo>
                  <a:pt x="0" y="1058104"/>
                </a:moveTo>
                <a:cubicBezTo>
                  <a:pt x="33403" y="1049753"/>
                  <a:pt x="66446" y="1039804"/>
                  <a:pt x="100208" y="1033052"/>
                </a:cubicBezTo>
                <a:cubicBezTo>
                  <a:pt x="129159" y="1027262"/>
                  <a:pt x="159407" y="1028294"/>
                  <a:pt x="187891" y="1020526"/>
                </a:cubicBezTo>
                <a:cubicBezTo>
                  <a:pt x="205906" y="1015613"/>
                  <a:pt x="220110" y="1000840"/>
                  <a:pt x="237995" y="995474"/>
                </a:cubicBezTo>
                <a:cubicBezTo>
                  <a:pt x="262321" y="988176"/>
                  <a:pt x="288358" y="988458"/>
                  <a:pt x="313151" y="982948"/>
                </a:cubicBezTo>
                <a:cubicBezTo>
                  <a:pt x="326040" y="980084"/>
                  <a:pt x="337738" y="972784"/>
                  <a:pt x="350729" y="970422"/>
                </a:cubicBezTo>
                <a:cubicBezTo>
                  <a:pt x="383849" y="964400"/>
                  <a:pt x="417534" y="962071"/>
                  <a:pt x="450937" y="957896"/>
                </a:cubicBezTo>
                <a:cubicBezTo>
                  <a:pt x="480164" y="949545"/>
                  <a:pt x="510396" y="944133"/>
                  <a:pt x="538619" y="932844"/>
                </a:cubicBezTo>
                <a:cubicBezTo>
                  <a:pt x="552597" y="927253"/>
                  <a:pt x="563127" y="915261"/>
                  <a:pt x="576198" y="907792"/>
                </a:cubicBezTo>
                <a:cubicBezTo>
                  <a:pt x="628923" y="877664"/>
                  <a:pt x="642206" y="884554"/>
                  <a:pt x="688932" y="832636"/>
                </a:cubicBezTo>
                <a:cubicBezTo>
                  <a:pt x="709074" y="810256"/>
                  <a:pt x="739036" y="757480"/>
                  <a:pt x="739036" y="757480"/>
                </a:cubicBezTo>
                <a:cubicBezTo>
                  <a:pt x="747387" y="724077"/>
                  <a:pt x="751301" y="689239"/>
                  <a:pt x="764088" y="657271"/>
                </a:cubicBezTo>
                <a:cubicBezTo>
                  <a:pt x="777039" y="624893"/>
                  <a:pt x="807760" y="551647"/>
                  <a:pt x="814192" y="519485"/>
                </a:cubicBezTo>
                <a:cubicBezTo>
                  <a:pt x="838930" y="395797"/>
                  <a:pt x="810571" y="517821"/>
                  <a:pt x="851770" y="394225"/>
                </a:cubicBezTo>
                <a:cubicBezTo>
                  <a:pt x="857214" y="377893"/>
                  <a:pt x="859567" y="360674"/>
                  <a:pt x="864296" y="344121"/>
                </a:cubicBezTo>
                <a:cubicBezTo>
                  <a:pt x="867923" y="331425"/>
                  <a:pt x="872647" y="319069"/>
                  <a:pt x="876822" y="306543"/>
                </a:cubicBezTo>
                <a:cubicBezTo>
                  <a:pt x="880997" y="210510"/>
                  <a:pt x="874356" y="113391"/>
                  <a:pt x="889348" y="18444"/>
                </a:cubicBezTo>
                <a:cubicBezTo>
                  <a:pt x="892260" y="0"/>
                  <a:pt x="910959" y="50195"/>
                  <a:pt x="914400" y="68548"/>
                </a:cubicBezTo>
                <a:cubicBezTo>
                  <a:pt x="923666" y="117965"/>
                  <a:pt x="922751" y="168756"/>
                  <a:pt x="926926" y="218860"/>
                </a:cubicBezTo>
                <a:cubicBezTo>
                  <a:pt x="931101" y="344120"/>
                  <a:pt x="932092" y="469527"/>
                  <a:pt x="939452" y="594641"/>
                </a:cubicBezTo>
                <a:cubicBezTo>
                  <a:pt x="940902" y="619297"/>
                  <a:pt x="957485" y="657755"/>
                  <a:pt x="964504" y="682323"/>
                </a:cubicBezTo>
                <a:cubicBezTo>
                  <a:pt x="971316" y="706165"/>
                  <a:pt x="990175" y="795677"/>
                  <a:pt x="1002082" y="807584"/>
                </a:cubicBezTo>
                <a:cubicBezTo>
                  <a:pt x="1018784" y="824285"/>
                  <a:pt x="1032967" y="843960"/>
                  <a:pt x="1052187" y="857688"/>
                </a:cubicBezTo>
                <a:cubicBezTo>
                  <a:pt x="1062931" y="865362"/>
                  <a:pt x="1077955" y="864309"/>
                  <a:pt x="1089765" y="870214"/>
                </a:cubicBezTo>
                <a:cubicBezTo>
                  <a:pt x="1103230" y="876947"/>
                  <a:pt x="1113365" y="889675"/>
                  <a:pt x="1127343" y="895266"/>
                </a:cubicBezTo>
                <a:cubicBezTo>
                  <a:pt x="1155566" y="906555"/>
                  <a:pt x="1186458" y="909930"/>
                  <a:pt x="1215025" y="920318"/>
                </a:cubicBezTo>
                <a:cubicBezTo>
                  <a:pt x="1250282" y="933139"/>
                  <a:pt x="1266264" y="952289"/>
                  <a:pt x="1302707" y="957896"/>
                </a:cubicBezTo>
                <a:cubicBezTo>
                  <a:pt x="1344181" y="964277"/>
                  <a:pt x="1386236" y="966029"/>
                  <a:pt x="1427967" y="970422"/>
                </a:cubicBezTo>
                <a:lnTo>
                  <a:pt x="1540702" y="982948"/>
                </a:lnTo>
                <a:cubicBezTo>
                  <a:pt x="1720231" y="970125"/>
                  <a:pt x="1657462" y="970422"/>
                  <a:pt x="1728592" y="970422"/>
                </a:cubicBezTo>
              </a:path>
            </a:pathLst>
          </a:cu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589224" y="3064534"/>
            <a:ext cx="2120900" cy="141982"/>
          </a:xfrm>
          <a:prstGeom prst="rect">
            <a:avLst/>
          </a:prstGeom>
          <a:solidFill>
            <a:srgbClr val="A5002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rot="16200000" flipH="1">
            <a:off x="5543007" y="3145464"/>
            <a:ext cx="126802" cy="4233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16"/>
            <a:endCxn id="24" idx="0"/>
          </p:cNvCxnSpPr>
          <p:nvPr/>
        </p:nvCxnSpPr>
        <p:spPr>
          <a:xfrm>
            <a:off x="7657536" y="2639054"/>
            <a:ext cx="0" cy="617507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480071" y="2637601"/>
            <a:ext cx="2298700" cy="609005"/>
          </a:xfrm>
          <a:prstGeom prst="rect">
            <a:avLst/>
          </a:prstGeom>
          <a:solidFill>
            <a:srgbClr val="A5002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1116603" y="3171738"/>
            <a:ext cx="92075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23" name="TextBox 26"/>
          <p:cNvSpPr txBox="1">
            <a:spLocks noChangeArrowheads="1"/>
          </p:cNvSpPr>
          <p:nvPr/>
        </p:nvSpPr>
        <p:spPr bwMode="auto">
          <a:xfrm>
            <a:off x="4414724" y="3230269"/>
            <a:ext cx="85724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Fair</a:t>
            </a:r>
          </a:p>
        </p:txBody>
      </p:sp>
      <p:grpSp>
        <p:nvGrpSpPr>
          <p:cNvPr id="25" name="Group 38"/>
          <p:cNvGrpSpPr>
            <a:grpSpLocks/>
          </p:cNvGrpSpPr>
          <p:nvPr/>
        </p:nvGrpSpPr>
        <p:grpSpPr bwMode="auto">
          <a:xfrm>
            <a:off x="439271" y="2683597"/>
            <a:ext cx="2415117" cy="481310"/>
            <a:chOff x="988764" y="6400802"/>
            <a:chExt cx="1812579" cy="856748"/>
          </a:xfrm>
        </p:grpSpPr>
        <p:cxnSp>
          <p:nvCxnSpPr>
            <p:cNvPr id="26" name="Straight Connector 25"/>
            <p:cNvCxnSpPr/>
            <p:nvPr/>
          </p:nvCxnSpPr>
          <p:spPr>
            <a:xfrm rot="5400000">
              <a:off x="575487" y="6814079"/>
              <a:ext cx="839263" cy="127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10800000">
              <a:off x="990353" y="7255960"/>
              <a:ext cx="1810990" cy="15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245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6" grpId="0" animBg="1"/>
      <p:bldP spid="6" grpId="1" animBg="1"/>
      <p:bldP spid="9" grpId="0" animBg="1"/>
      <p:bldP spid="13" grpId="0" animBg="1"/>
      <p:bldP spid="17" grpId="0" animBg="1"/>
      <p:bldP spid="18" grpId="0" animBg="1"/>
      <p:bldP spid="21" grpId="0" animBg="1"/>
      <p:bldP spid="22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Area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 </m:t>
                    </m:r>
                    <m:nary>
                      <m:naryPr>
                        <m:ctrlPr>
                          <a:rPr lang="en-US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</m:sup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US" dirty="0" smtClean="0"/>
                  <a:t> </a:t>
                </a:r>
              </a:p>
              <a:p>
                <a:pPr lvl="1"/>
                <a:r>
                  <a:rPr lang="en-US" dirty="0" smtClean="0">
                    <a:latin typeface="Cambria Math"/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𝐴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>
                    <a:latin typeface="Cambria Math"/>
                  </a:rPr>
                  <a:t> be the area of the box sampled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 smtClean="0">
                    <a:latin typeface="Cambria Math"/>
                  </a:rPr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𝐴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𝑓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dirty="0" smtClean="0">
                  <a:solidFill>
                    <a:schemeClr val="tx1"/>
                  </a:solidFill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/>
                          </a:rPr>
                          <m:t>Area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𝐸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𝐴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]= </m:t>
                    </m:r>
                    <m:nary>
                      <m:nary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𝑎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𝑏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𝑃𝐷𝐹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𝐴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US" dirty="0" smtClean="0"/>
                  <a:t> (definition of expectation)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/>
                          </a:rPr>
                          <m:t>Area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nary>
                      <m:nary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𝑎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𝑏</m:t>
                        </m:r>
                      </m:sup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𝑃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𝐷𝐹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𝑏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𝑎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</m:nary>
                  </m:oMath>
                </a14:m>
                <a:r>
                  <a:rPr lang="en-US" dirty="0" smtClean="0"/>
                  <a:t> (substitute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𝐴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 smtClean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𝑋</m:t>
                    </m:r>
                  </m:oMath>
                </a14:m>
                <a:r>
                  <a:rPr lang="en-US" dirty="0" smtClean="0"/>
                  <a:t> is uniformly distributed,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𝑃𝐷𝐹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)=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𝑎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Area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= </m:t>
                    </m:r>
                    <m:nary>
                      <m:nary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𝑎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𝑏</m:t>
                        </m:r>
                      </m:sup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𝑏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𝑎</m:t>
                            </m:r>
                          </m:den>
                        </m:f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𝑏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 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𝑎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</m:nary>
                  </m:oMath>
                </a14:m>
                <a:r>
                  <a:rPr lang="en-US" dirty="0" smtClean="0"/>
                  <a:t> (substitute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𝑃𝐷𝐹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)</a:t>
                </a:r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/>
                          </a:rPr>
                          <m:t>Area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𝑎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𝑏</m:t>
                        </m:r>
                      </m:sup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smtClean="0"/>
                  <a:t>(cancel)</a:t>
                </a:r>
              </a:p>
              <a:p>
                <a:pPr lvl="1"/>
                <a:r>
                  <a:rPr lang="en-US" dirty="0" smtClean="0"/>
                  <a:t>Q.E.D.!</a:t>
                </a:r>
                <a:endParaRPr lang="en-US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3"/>
                <a:stretch>
                  <a:fillRect b="-7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Monte Carlo Integration (3/8)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90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𝑋</m:t>
                    </m:r>
                  </m:oMath>
                </a14:m>
                <a:r>
                  <a:rPr lang="en-US" dirty="0" smtClean="0"/>
                  <a:t> need not be a uniformly-distributed random variable</a:t>
                </a:r>
              </a:p>
              <a:p>
                <a:pPr lvl="1"/>
                <a:r>
                  <a:rPr lang="en-US" dirty="0" smtClean="0"/>
                  <a:t>Using a non-uniform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𝑋</m:t>
                    </m:r>
                  </m:oMath>
                </a14:m>
                <a:r>
                  <a:rPr lang="en-US" dirty="0" smtClean="0"/>
                  <a:t> does break our box/area interpretation however</a:t>
                </a:r>
              </a:p>
              <a:p>
                <a:r>
                  <a:rPr lang="en-US" dirty="0" smtClean="0"/>
                  <a:t>In general,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𝑃𝐷𝐹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)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/>
                      </a:rPr>
                      <m:t>= </m:t>
                    </m:r>
                    <m:nary>
                      <m:naryPr>
                        <m:ctrlPr>
                          <a:rPr lang="en-US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/>
                          </a:rPr>
                          <m:t>𝑎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</m:sup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</a:rPr>
                          <m:t>𝑑</m:t>
                        </m:r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nary>
                  </m:oMath>
                </a14:m>
                <a:endParaRPr lang="en-US" dirty="0" smtClean="0"/>
              </a:p>
              <a:p>
                <a:r>
                  <a:rPr lang="en-US" dirty="0" smtClean="0"/>
                  <a:t>Because</a:t>
                </a:r>
              </a:p>
              <a:p>
                <a:pPr marL="0" indent="0">
                  <a:buNone/>
                </a:pPr>
                <a:r>
                  <a:rPr lang="en-US" dirty="0" smtClean="0"/>
                  <a:t/>
                </a:r>
                <a:br>
                  <a:rPr lang="en-US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𝑃𝐷𝐹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latin typeface="Cambria Math"/>
                            </a:rPr>
                            <m:t>𝑃𝐷𝐹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𝑃𝐷𝐹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nary>
                      <m:r>
                        <a:rPr lang="en-US" i="1">
                          <a:latin typeface="Cambria Math"/>
                        </a:rPr>
                        <m:t>= </m:t>
                      </m:r>
                      <m:nary>
                        <m:naryPr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𝑏</m:t>
                          </m:r>
                        </m:sup>
                        <m:e>
                          <m:r>
                            <a:rPr lang="en-US" i="1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3"/>
                <a:stretch>
                  <a:fillRect l="-222" t="-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Monte Carlo Integration </a:t>
            </a:r>
            <a:r>
              <a:rPr lang="en-US" dirty="0" smtClean="0"/>
              <a:t>(4/8)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95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038309"/>
                <a:ext cx="8229600" cy="377462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We have reduced the problem of evaluating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∫</m:t>
                    </m:r>
                    <m:r>
                      <a:rPr lang="en-US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𝑑</m:t>
                    </m:r>
                  </m:oMath>
                </a14:m>
                <a:r>
                  <a:rPr lang="en-US" dirty="0" smtClean="0"/>
                  <a:t>x</a:t>
                </a:r>
                <a:r>
                  <a:rPr lang="en-US" dirty="0" smtClean="0"/>
                  <a:t> to the problem of evaluating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𝑓</m:t>
                            </m:r>
                            <m:r>
                              <a:rPr lang="en-US" i="1">
                                <a:latin typeface="Cambria Math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i="1">
                                <a:latin typeface="Cambria Math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𝑃𝐷𝐹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i="1">
                                <a:latin typeface="Cambria Math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r>
                  <a:rPr lang="en-US" dirty="0" smtClean="0"/>
                  <a:t>Hard to compute expectation exactly</a:t>
                </a:r>
                <a:endParaRPr lang="en-US" dirty="0"/>
              </a:p>
              <a:p>
                <a:pPr lvl="1"/>
                <a:r>
                  <a:rPr lang="en-US" dirty="0" smtClean="0"/>
                  <a:t>Need to take infinity samples or compute a (complicated) integral</a:t>
                </a:r>
                <a:endParaRPr lang="en-US" dirty="0"/>
              </a:p>
              <a:p>
                <a:r>
                  <a:rPr lang="en-US" dirty="0" smtClean="0"/>
                  <a:t>Easy to approximate</a:t>
                </a:r>
              </a:p>
              <a:p>
                <a:pPr lvl="1"/>
                <a:r>
                  <a:rPr lang="en-US" dirty="0" smtClean="0"/>
                  <a:t>Take many samples of </a:t>
                </a:r>
                <a:r>
                  <a:rPr lang="en-US" dirty="0" smtClean="0"/>
                  <a:t>X, </a:t>
                </a:r>
                <a:r>
                  <a:rPr lang="en-US" dirty="0" smtClean="0"/>
                  <a:t>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𝑃𝐷𝐹</m:t>
                        </m:r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 smtClean="0"/>
                  <a:t>, average the results</a:t>
                </a:r>
              </a:p>
              <a:p>
                <a:pPr lvl="1"/>
                <a:r>
                  <a:rPr lang="en-US" dirty="0" smtClean="0"/>
                  <a:t>As sample count increases, </a:t>
                </a:r>
                <a:r>
                  <a:rPr lang="en-US" b="1" dirty="0" smtClean="0"/>
                  <a:t>converges</a:t>
                </a:r>
                <a:r>
                  <a:rPr lang="en-US" dirty="0" smtClean="0"/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𝑓</m:t>
                            </m:r>
                            <m:r>
                              <a:rPr lang="en-US" i="1">
                                <a:latin typeface="Cambria Math"/>
                              </a:rPr>
                              <m:t>(</m:t>
                            </m:r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i="1">
                                <a:latin typeface="Cambria Math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𝑃𝐷𝐹</m:t>
                            </m:r>
                            <m:r>
                              <a:rPr lang="en-US" i="1">
                                <a:latin typeface="Cambria Math"/>
                              </a:rPr>
                              <m:t>⁡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i="1">
                                <a:latin typeface="Cambria Math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 </a:t>
                </a:r>
                <a:r>
                  <a:rPr lang="en-US" dirty="0" smtClean="0"/>
                  <a:t>=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/>
                          </a:rPr>
                          <m:t>𝑎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</m:sup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</a:rPr>
                          <m:t>𝑑</m:t>
                        </m:r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nary>
                  </m:oMath>
                </a14:m>
                <a:endParaRPr lang="en-US" dirty="0" smtClean="0"/>
              </a:p>
              <a:p>
                <a:pPr lvl="2"/>
                <a:r>
                  <a:rPr lang="en-US" dirty="0" smtClean="0"/>
                  <a:t>Law of Large Numbers</a:t>
                </a:r>
                <a:endParaRPr lang="en-US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038309"/>
                <a:ext cx="8229600" cy="3774623"/>
              </a:xfrm>
              <a:blipFill rotWithShape="1">
                <a:blip r:embed="rId2"/>
                <a:stretch>
                  <a:fillRect l="-222" t="-645" r="-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Monte Carlo Integration </a:t>
            </a:r>
            <a:r>
              <a:rPr lang="en-US" dirty="0" smtClean="0"/>
              <a:t>(5/8)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24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085850"/>
            <a:ext cx="4075481" cy="3600450"/>
          </a:xfrm>
        </p:spPr>
        <p:txBody>
          <a:bodyPr/>
          <a:lstStyle/>
          <a:p>
            <a:r>
              <a:rPr lang="en-US" dirty="0" err="1" smtClean="0"/>
              <a:t>Pseudocode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N := (large number)</a:t>
            </a:r>
            <a:br>
              <a:rPr lang="en-US" sz="1600" dirty="0" smtClean="0">
                <a:latin typeface="Consolas" pitchFamily="49" charset="0"/>
                <a:cs typeface="Consolas" pitchFamily="49" charset="0"/>
              </a:rPr>
            </a:b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result := 0</a:t>
            </a:r>
            <a:br>
              <a:rPr lang="en-US" sz="1600" dirty="0" smtClean="0">
                <a:latin typeface="Consolas" pitchFamily="49" charset="0"/>
                <a:cs typeface="Consolas" pitchFamily="49" charset="0"/>
              </a:rPr>
            </a:br>
            <a:r>
              <a:rPr lang="en-US" sz="1600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1600" dirty="0" smtClean="0">
                <a:latin typeface="Consolas" pitchFamily="49" charset="0"/>
                <a:cs typeface="Consolas" pitchFamily="49" charset="0"/>
              </a:rPr>
            </a:b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for (n := 0; n &lt; N; ++n)</a:t>
            </a:r>
            <a:br>
              <a:rPr lang="en-US" sz="1600" dirty="0" smtClean="0">
                <a:latin typeface="Consolas" pitchFamily="49" charset="0"/>
                <a:cs typeface="Consolas" pitchFamily="49" charset="0"/>
              </a:rPr>
            </a:b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X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random(a, b)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1600" dirty="0" smtClean="0">
                <a:latin typeface="Consolas" pitchFamily="49" charset="0"/>
                <a:cs typeface="Consolas" pitchFamily="49" charset="0"/>
              </a:rPr>
            </a:b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 result +=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f(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X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)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/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PDF(X)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1600" dirty="0" smtClean="0">
                <a:latin typeface="Consolas" pitchFamily="49" charset="0"/>
                <a:cs typeface="Consolas" pitchFamily="49" charset="0"/>
              </a:rPr>
            </a:br>
            <a:r>
              <a:rPr lang="en-US" sz="1600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1600" dirty="0" smtClean="0">
                <a:latin typeface="Consolas" pitchFamily="49" charset="0"/>
                <a:cs typeface="Consolas" pitchFamily="49" charset="0"/>
              </a:rPr>
            </a:b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return result / N</a:t>
            </a:r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Monte Carlo Integration </a:t>
            </a:r>
            <a:r>
              <a:rPr lang="en-US" dirty="0" smtClean="0"/>
              <a:t>(6/8)</a:t>
            </a:r>
            <a:endParaRPr lang="en-US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4572000" y="1077628"/>
            <a:ext cx="4311395" cy="360045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2"/>
                </a:solidFill>
                <a:latin typeface="Cambria" pitchFamily="18" charset="0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16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4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2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For a uniform distribution</a:t>
            </a:r>
            <a:br>
              <a:rPr lang="en-US" dirty="0" smtClean="0"/>
            </a:br>
            <a:r>
              <a:rPr lang="en-US" sz="1600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1600" dirty="0" smtClean="0">
                <a:latin typeface="Consolas" pitchFamily="49" charset="0"/>
                <a:cs typeface="Consolas" pitchFamily="49" charset="0"/>
              </a:rPr>
            </a:b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PDF(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) = 1 /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(b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– 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a)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568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Monte Carlo Integration (7/8)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085851"/>
                <a:ext cx="8229600" cy="207568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Let’s estimate the integral of</a:t>
                </a:r>
                <a:br>
                  <a:rPr lang="en-US" dirty="0" smtClean="0"/>
                </a:br>
                <a:r>
                  <a:rPr lang="en-US" dirty="0" smtClean="0"/>
                  <a:t>this function over the interval</a:t>
                </a:r>
                <a:br>
                  <a:rPr lang="en-US" dirty="0" smtClean="0"/>
                </a:br>
                <a:r>
                  <a:rPr lang="en-US" dirty="0" smtClean="0"/>
                  <a:t>[-3, 3]</a:t>
                </a:r>
              </a:p>
              <a:p>
                <a:r>
                  <a:rPr lang="en-US" dirty="0" smtClean="0"/>
                  <a:t>The function is</a:t>
                </a:r>
                <a:br>
                  <a:rPr lang="en-US" dirty="0" smtClean="0"/>
                </a:b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−.5)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 −2.25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The actual solution to the</a:t>
                </a:r>
                <a:br>
                  <a:rPr lang="en-US" dirty="0" smtClean="0"/>
                </a:br>
                <a:r>
                  <a:rPr lang="en-US" dirty="0" smtClean="0"/>
                  <a:t>integral is 6.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085851"/>
                <a:ext cx="8229600" cy="2075684"/>
              </a:xfrm>
              <a:blipFill rotWithShape="1">
                <a:blip r:embed="rId2"/>
                <a:stretch>
                  <a:fillRect l="-148" t="-2933" b="-43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 descr="File:Polynomialdeg2.sv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91440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 smtClean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36805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168272" y="1092136"/>
                <a:ext cx="8229600" cy="3600450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742950" lvl="1" indent="-285750">
                  <a:spcBef>
                    <a:spcPct val="200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→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is the amount of light traveling along the ray from point </a:t>
                </a:r>
                <a:r>
                  <a:rPr lang="en-US" i="1" dirty="0"/>
                  <a:t>i</a:t>
                </a:r>
                <a:r>
                  <a:rPr lang="en-US" dirty="0"/>
                  <a:t> to point </a:t>
                </a:r>
                <a:r>
                  <a:rPr lang="en-US" i="1" dirty="0"/>
                  <a:t>j</a:t>
                </a:r>
                <a:r>
                  <a:rPr lang="en-US" dirty="0"/>
                  <a:t>.</a:t>
                </a:r>
              </a:p>
              <a:p>
                <a:pPr marL="742950" lvl="1" indent="-285750">
                  <a:spcBef>
                    <a:spcPct val="20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/>
                          </a:rPr>
                          <m:t>𝐿</m:t>
                        </m:r>
                      </m:e>
                      <m:sup>
                        <m:r>
                          <a:rPr lang="en-US" i="1" dirty="0">
                            <a:latin typeface="Cambria Math"/>
                          </a:rPr>
                          <m:t>𝑒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→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is the amount of light emitted by the surface (</a:t>
                </a:r>
                <a:r>
                  <a:rPr lang="en-US" dirty="0" err="1"/>
                  <a:t>emittance</a:t>
                </a:r>
                <a:r>
                  <a:rPr lang="en-US" dirty="0"/>
                  <a:t>)</a:t>
                </a:r>
              </a:p>
              <a:p>
                <a:pPr marL="742950" lvl="1" indent="-285750">
                  <a:spcBef>
                    <a:spcPct val="20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/>
                          </a:rPr>
                          <m:t>𝑘</m:t>
                        </m:r>
                        <m:r>
                          <a:rPr lang="en-US" i="1" dirty="0">
                            <a:latin typeface="Cambria Math"/>
                          </a:rPr>
                          <m:t>→</m:t>
                        </m:r>
                        <m:r>
                          <a:rPr lang="en-US" i="1" dirty="0">
                            <a:latin typeface="Cambria Math"/>
                          </a:rPr>
                          <m:t>𝑖</m:t>
                        </m:r>
                        <m:r>
                          <a:rPr lang="en-US" i="1" dirty="0">
                            <a:latin typeface="Cambria Math"/>
                          </a:rPr>
                          <m:t>→</m:t>
                        </m:r>
                        <m:r>
                          <a:rPr lang="en-US" i="1" dirty="0">
                            <a:latin typeface="Cambria Math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is the </a:t>
                </a:r>
                <a:r>
                  <a:rPr lang="en-US" i="1" dirty="0"/>
                  <a:t>Bidirectional Reflectance Distribution Function </a:t>
                </a:r>
                <a:r>
                  <a:rPr lang="en-US" dirty="0"/>
                  <a:t>(BRDF) of the surface. Describes how much of the light incident on the surface at </a:t>
                </a:r>
                <a:r>
                  <a:rPr lang="en-US" i="1" dirty="0" err="1"/>
                  <a:t>i</a:t>
                </a:r>
                <a:r>
                  <a:rPr lang="en-US" dirty="0"/>
                  <a:t> from the direction of </a:t>
                </a:r>
                <a:r>
                  <a:rPr lang="en-US" i="1" dirty="0"/>
                  <a:t>k</a:t>
                </a:r>
                <a:r>
                  <a:rPr lang="en-US" dirty="0"/>
                  <a:t> leaves the surface in direction of </a:t>
                </a:r>
                <a:r>
                  <a:rPr lang="en-US" i="1" dirty="0"/>
                  <a:t>j. </a:t>
                </a:r>
              </a:p>
              <a:p>
                <a:pPr marL="742950" lvl="1" indent="-285750">
                  <a:spcBef>
                    <a:spcPct val="200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𝐺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𝑘</m:t>
                        </m:r>
                        <m:r>
                          <a:rPr lang="en-US" i="1" dirty="0">
                            <a:latin typeface="Cambria Math"/>
                          </a:rPr>
                          <m:t>→</m:t>
                        </m:r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is a geometry term which involves occlusion, distance, and the angle between each surface and the ray from </a:t>
                </a:r>
                <a:r>
                  <a:rPr lang="en-US" i="1" dirty="0"/>
                  <a:t>k</a:t>
                </a:r>
                <a:r>
                  <a:rPr lang="en-US" dirty="0"/>
                  <a:t> to </a:t>
                </a:r>
                <a:r>
                  <a:rPr lang="en-US" i="1" dirty="0" err="1" smtClean="0"/>
                  <a:t>i</a:t>
                </a:r>
                <a:r>
                  <a:rPr lang="en-US" i="1" dirty="0" smtClean="0"/>
                  <a:t>.</a:t>
                </a:r>
              </a:p>
              <a:p>
                <a:pPr marL="468630" indent="-285750">
                  <a:spcBef>
                    <a:spcPct val="20000"/>
                  </a:spcBef>
                </a:pPr>
                <a:r>
                  <a:rPr lang="en-US" dirty="0" smtClean="0"/>
                  <a:t>Goal of this lecture: evaluate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𝐿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𝑖</m:t>
                    </m:r>
                    <m:r>
                      <a:rPr lang="en-US" b="0" i="1" smtClean="0">
                        <a:latin typeface="Cambria Math"/>
                      </a:rPr>
                      <m:t>→</m:t>
                    </m:r>
                    <m:r>
                      <a:rPr lang="en-US" b="0" i="1" smtClean="0">
                        <a:latin typeface="Cambria Math"/>
                      </a:rPr>
                      <m:t>𝑗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using stochastic techniques</a:t>
                </a:r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168272" y="1092136"/>
                <a:ext cx="8229600" cy="3600450"/>
              </a:xfrm>
              <a:blipFill rotWithShape="1">
                <a:blip r:embed="rId3"/>
                <a:stretch>
                  <a:fillRect r="-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Review: </a:t>
            </a:r>
            <a:r>
              <a:rPr lang="en-US" dirty="0" err="1" smtClean="0"/>
              <a:t>Kajiya’s</a:t>
            </a:r>
            <a:r>
              <a:rPr lang="en-US" dirty="0" smtClean="0"/>
              <a:t> Rendering Equation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012490301"/>
              </p:ext>
            </p:extLst>
          </p:nvPr>
        </p:nvGraphicFramePr>
        <p:xfrm>
          <a:off x="1752600" y="1123950"/>
          <a:ext cx="6096000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3" name="Equation" r:id="rId4" imgW="3708360" imgH="380880" progId="Equation.3">
                  <p:embed/>
                </p:oleObj>
              </mc:Choice>
              <mc:Fallback>
                <p:oleObj name="Equation" r:id="rId4" imgW="3708360" imgH="38088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123950"/>
                        <a:ext cx="6096000" cy="588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3"/>
          <p:cNvSpPr>
            <a:spLocks noChangeArrowheads="1"/>
          </p:cNvSpPr>
          <p:nvPr/>
        </p:nvSpPr>
        <p:spPr bwMode="auto">
          <a:xfrm>
            <a:off x="4876800" y="4446365"/>
            <a:ext cx="378982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aseline="30000" dirty="0">
                <a:latin typeface="Cambria" pitchFamily="18" charset="0"/>
              </a:rPr>
              <a:t>1</a:t>
            </a:r>
            <a:r>
              <a:rPr lang="en-US" sz="1000" dirty="0">
                <a:latin typeface="Cambria" pitchFamily="18" charset="0"/>
              </a:rPr>
              <a:t>J </a:t>
            </a:r>
            <a:r>
              <a:rPr lang="en-US" sz="1000" dirty="0" err="1">
                <a:latin typeface="Cambria" pitchFamily="18" charset="0"/>
              </a:rPr>
              <a:t>Kajiya</a:t>
            </a:r>
            <a:r>
              <a:rPr lang="en-US" sz="1000" dirty="0">
                <a:latin typeface="Cambria" pitchFamily="18" charset="0"/>
              </a:rPr>
              <a:t>. “The Rendering Equation.” SIGGRAPH 1986, pp. 143-150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44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Monte Carlo Integration </a:t>
            </a:r>
            <a:r>
              <a:rPr lang="en-US" dirty="0" smtClean="0"/>
              <a:t>(7/8)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Let’s estimate the integral of</a:t>
                </a:r>
                <a:br>
                  <a:rPr lang="en-US" dirty="0" smtClean="0"/>
                </a:br>
                <a:r>
                  <a:rPr lang="en-US" dirty="0" smtClean="0"/>
                  <a:t>this function over the interval</a:t>
                </a:r>
                <a:br>
                  <a:rPr lang="en-US" dirty="0" smtClean="0"/>
                </a:br>
                <a:r>
                  <a:rPr lang="en-US" dirty="0" smtClean="0"/>
                  <a:t>[-3, 3]</a:t>
                </a:r>
              </a:p>
              <a:p>
                <a:r>
                  <a:rPr lang="en-US" dirty="0" smtClean="0"/>
                  <a:t>The function is</a:t>
                </a:r>
                <a:br>
                  <a:rPr lang="en-US" dirty="0" smtClean="0"/>
                </a:b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−.5)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 −2.25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The actual solution to the</a:t>
                </a:r>
                <a:br>
                  <a:rPr lang="en-US" dirty="0" smtClean="0"/>
                </a:br>
                <a:r>
                  <a:rPr lang="en-US" dirty="0" smtClean="0"/>
                  <a:t>integral is 6.</a:t>
                </a:r>
              </a:p>
              <a:p>
                <a:endParaRPr lang="en-US" dirty="0"/>
              </a:p>
              <a:p>
                <a:r>
                  <a:rPr lang="en-US" dirty="0" smtClean="0"/>
                  <a:t>1</a:t>
                </a:r>
                <a:r>
                  <a:rPr lang="en-US" baseline="30000" dirty="0" smtClean="0"/>
                  <a:t>st</a:t>
                </a:r>
                <a:r>
                  <a:rPr lang="en-US" dirty="0" smtClean="0"/>
                  <a:t> random sample: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=−2.5</m:t>
                    </m:r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=6.75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Estimate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6.75×6=40.5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148" t="-1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00978" y="914400"/>
            <a:ext cx="3809244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044471" y="4057650"/>
                <a:ext cx="33222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latin typeface="Cambria" pitchFamily="18" charset="0"/>
                  </a:rPr>
                  <a:t>Total estimate: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40.5</m:t>
                    </m:r>
                  </m:oMath>
                </a14:m>
                <a:endParaRPr lang="en-US" sz="2800" dirty="0">
                  <a:latin typeface="Cambria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471" y="4057650"/>
                <a:ext cx="3322258" cy="523220"/>
              </a:xfrm>
              <a:prstGeom prst="rect">
                <a:avLst/>
              </a:prstGeom>
              <a:blipFill rotWithShape="1">
                <a:blip r:embed="rId5"/>
                <a:stretch>
                  <a:fillRect l="-3860" t="-11765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 flipV="1">
            <a:off x="5943600" y="914400"/>
            <a:ext cx="0" cy="182880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57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Monte Carlo Integration </a:t>
            </a:r>
            <a:r>
              <a:rPr lang="en-US" dirty="0" smtClean="0"/>
              <a:t>(7/8)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Let’s estimate the integral of</a:t>
                </a:r>
                <a:br>
                  <a:rPr lang="en-US" dirty="0" smtClean="0"/>
                </a:br>
                <a:r>
                  <a:rPr lang="en-US" dirty="0" smtClean="0"/>
                  <a:t>this function over the interval</a:t>
                </a:r>
                <a:br>
                  <a:rPr lang="en-US" dirty="0" smtClean="0"/>
                </a:br>
                <a:r>
                  <a:rPr lang="en-US" dirty="0" smtClean="0"/>
                  <a:t>[-3, 3]</a:t>
                </a:r>
              </a:p>
              <a:p>
                <a:r>
                  <a:rPr lang="en-US" dirty="0" smtClean="0"/>
                  <a:t>The function is</a:t>
                </a:r>
                <a:br>
                  <a:rPr lang="en-US" dirty="0" smtClean="0"/>
                </a:b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−.5)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 −2.25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The actual solution to the</a:t>
                </a:r>
                <a:br>
                  <a:rPr lang="en-US" dirty="0" smtClean="0"/>
                </a:br>
                <a:r>
                  <a:rPr lang="en-US" dirty="0" smtClean="0"/>
                  <a:t>integral is 6.</a:t>
                </a:r>
              </a:p>
              <a:p>
                <a:endParaRPr lang="en-US" dirty="0"/>
              </a:p>
              <a:p>
                <a:r>
                  <a:rPr lang="en-US" dirty="0" smtClean="0"/>
                  <a:t>2</a:t>
                </a:r>
                <a:r>
                  <a:rPr lang="en-US" baseline="30000" dirty="0" smtClean="0"/>
                  <a:t>nd</a:t>
                </a:r>
                <a:r>
                  <a:rPr lang="en-US" dirty="0" smtClean="0"/>
                  <a:t> random sample: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=1</m:t>
                    </m:r>
                  </m:oMath>
                </a14:m>
                <a:endParaRPr lang="en-US" b="0" i="1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=−2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Estimate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−2</m:t>
                    </m:r>
                    <m:r>
                      <a:rPr lang="en-US" i="1">
                        <a:latin typeface="Cambria Math"/>
                      </a:rPr>
                      <m:t>×6</m:t>
                    </m:r>
                    <m:r>
                      <a:rPr lang="en-US" b="0" i="1" smtClean="0">
                        <a:latin typeface="Cambria Math"/>
                      </a:rPr>
                      <m:t>=−12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148" t="-1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 descr="File:Polynomialdeg2.sv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91440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044471" y="4026553"/>
                <a:ext cx="36560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latin typeface="Cambria" pitchFamily="18" charset="0"/>
                  </a:rPr>
                  <a:t>Total estimate: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14.25</m:t>
                    </m:r>
                  </m:oMath>
                </a14:m>
                <a:endParaRPr lang="en-US" sz="2800" dirty="0">
                  <a:latin typeface="Cambria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471" y="4026553"/>
                <a:ext cx="3656024" cy="523220"/>
              </a:xfrm>
              <a:prstGeom prst="rect">
                <a:avLst/>
              </a:prstGeom>
              <a:blipFill rotWithShape="1">
                <a:blip r:embed="rId5"/>
                <a:stretch>
                  <a:fillRect l="-3506" t="-11765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 flipV="1">
            <a:off x="7269480" y="2743200"/>
            <a:ext cx="0" cy="62865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714999" y="4450065"/>
            <a:ext cx="2471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mbria" pitchFamily="18" charset="0"/>
              </a:rPr>
              <a:t>Average of 40.5 and -12</a:t>
            </a:r>
            <a:endParaRPr lang="en-US" sz="1600" dirty="0">
              <a:latin typeface="Cambria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32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File:Polynomialdeg2.sv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91440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Monte Carlo Integration </a:t>
            </a:r>
            <a:r>
              <a:rPr lang="en-US" dirty="0" smtClean="0"/>
              <a:t>(7/8)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Let’s estimate the integral of</a:t>
                </a:r>
                <a:br>
                  <a:rPr lang="en-US" dirty="0" smtClean="0"/>
                </a:br>
                <a:r>
                  <a:rPr lang="en-US" dirty="0" smtClean="0"/>
                  <a:t>this function over the interval</a:t>
                </a:r>
                <a:br>
                  <a:rPr lang="en-US" dirty="0" smtClean="0"/>
                </a:br>
                <a:r>
                  <a:rPr lang="en-US" dirty="0" smtClean="0"/>
                  <a:t>[-3, 3]</a:t>
                </a:r>
              </a:p>
              <a:p>
                <a:r>
                  <a:rPr lang="en-US" dirty="0" smtClean="0"/>
                  <a:t>The function is</a:t>
                </a:r>
                <a:br>
                  <a:rPr lang="en-US" dirty="0" smtClean="0"/>
                </a:b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−.5)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 −2.25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The actual solution to the</a:t>
                </a:r>
                <a:br>
                  <a:rPr lang="en-US" dirty="0" smtClean="0"/>
                </a:br>
                <a:r>
                  <a:rPr lang="en-US" dirty="0" smtClean="0"/>
                  <a:t>integral is 6.</a:t>
                </a:r>
              </a:p>
              <a:p>
                <a:endParaRPr lang="en-US" dirty="0"/>
              </a:p>
              <a:p>
                <a:r>
                  <a:rPr lang="en-US" dirty="0" smtClean="0"/>
                  <a:t>3</a:t>
                </a:r>
                <a:r>
                  <a:rPr lang="en-US" baseline="30000" dirty="0" smtClean="0"/>
                  <a:t>rd</a:t>
                </a:r>
                <a:r>
                  <a:rPr lang="en-US" dirty="0" smtClean="0"/>
                  <a:t> random sample: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=3</m:t>
                    </m:r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=4</m:t>
                    </m:r>
                  </m:oMath>
                </a14:m>
                <a:endParaRPr lang="en-US" b="0" dirty="0" smtClean="0"/>
              </a:p>
              <a:p>
                <a:pPr lvl="1"/>
                <a:r>
                  <a:rPr lang="en-US" dirty="0" smtClean="0"/>
                  <a:t>Estimate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4</m:t>
                    </m:r>
                    <m:r>
                      <a:rPr lang="en-US" i="1">
                        <a:latin typeface="Cambria Math"/>
                      </a:rPr>
                      <m:t>×6</m:t>
                    </m:r>
                    <m:r>
                      <a:rPr lang="en-US" b="0" i="1" smtClean="0">
                        <a:latin typeface="Cambria Math"/>
                      </a:rPr>
                      <m:t>=24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4"/>
                <a:stretch>
                  <a:fillRect l="-148" t="-1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044471" y="3987234"/>
                <a:ext cx="33222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latin typeface="Cambria" pitchFamily="18" charset="0"/>
                  </a:rPr>
                  <a:t>Total estimate: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17.5</m:t>
                    </m:r>
                  </m:oMath>
                </a14:m>
                <a:endParaRPr lang="en-US" sz="2800" dirty="0">
                  <a:latin typeface="Cambria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471" y="3987234"/>
                <a:ext cx="3322258" cy="523220"/>
              </a:xfrm>
              <a:prstGeom prst="rect">
                <a:avLst/>
              </a:prstGeom>
              <a:blipFill rotWithShape="1">
                <a:blip r:embed="rId5"/>
                <a:stretch>
                  <a:fillRect l="-3860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 flipV="1">
            <a:off x="8046720" y="1680210"/>
            <a:ext cx="0" cy="108585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81600" y="4450065"/>
            <a:ext cx="2892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mbria" pitchFamily="18" charset="0"/>
              </a:rPr>
              <a:t>Average of 40.5 and -12 and 24</a:t>
            </a:r>
            <a:endParaRPr lang="en-US" sz="1600" dirty="0">
              <a:latin typeface="Cambria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46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Monte Carlo Integration </a:t>
            </a:r>
            <a:r>
              <a:rPr lang="en-US" dirty="0" smtClean="0"/>
              <a:t>(7/8)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Let’s estimate the integral of</a:t>
                </a:r>
                <a:br>
                  <a:rPr lang="en-US" dirty="0" smtClean="0"/>
                </a:br>
                <a:r>
                  <a:rPr lang="en-US" dirty="0" smtClean="0"/>
                  <a:t>this function over the interval</a:t>
                </a:r>
                <a:br>
                  <a:rPr lang="en-US" dirty="0" smtClean="0"/>
                </a:br>
                <a:r>
                  <a:rPr lang="en-US" dirty="0" smtClean="0"/>
                  <a:t>[-3, 3]</a:t>
                </a:r>
              </a:p>
              <a:p>
                <a:r>
                  <a:rPr lang="en-US" dirty="0" smtClean="0"/>
                  <a:t>The function is</a:t>
                </a:r>
                <a:br>
                  <a:rPr lang="en-US" dirty="0" smtClean="0"/>
                </a:b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−.5)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 −2.25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The actual solution to the</a:t>
                </a:r>
                <a:br>
                  <a:rPr lang="en-US" dirty="0" smtClean="0"/>
                </a:br>
                <a:r>
                  <a:rPr lang="en-US" dirty="0" smtClean="0"/>
                  <a:t>integral is 6.</a:t>
                </a:r>
              </a:p>
              <a:p>
                <a:endParaRPr lang="en-US" dirty="0"/>
              </a:p>
              <a:p>
                <a:r>
                  <a:rPr lang="en-US" dirty="0" smtClean="0"/>
                  <a:t>4</a:t>
                </a:r>
                <a:r>
                  <a:rPr lang="en-US" baseline="30000" dirty="0" smtClean="0"/>
                  <a:t>th</a:t>
                </a:r>
                <a:r>
                  <a:rPr lang="en-US" dirty="0" smtClean="0"/>
                  <a:t> random sample: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=0</m:t>
                    </m:r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=−2</m:t>
                    </m:r>
                  </m:oMath>
                </a14:m>
                <a:endParaRPr lang="en-US" b="0" dirty="0" smtClean="0"/>
              </a:p>
              <a:p>
                <a:pPr lvl="1"/>
                <a:r>
                  <a:rPr lang="en-US" dirty="0" smtClean="0"/>
                  <a:t>Estimate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−2</m:t>
                    </m:r>
                    <m:r>
                      <a:rPr lang="en-US" i="1">
                        <a:latin typeface="Cambria Math"/>
                      </a:rPr>
                      <m:t>×6</m:t>
                    </m:r>
                    <m:r>
                      <a:rPr lang="en-US" b="0" i="1" smtClean="0">
                        <a:latin typeface="Cambria Math"/>
                      </a:rPr>
                      <m:t>=−12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148" t="-1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 descr="File:Polynomialdeg2.sv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91440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044470" y="3987234"/>
                <a:ext cx="35661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latin typeface="Cambria" pitchFamily="18" charset="0"/>
                  </a:rPr>
                  <a:t>Total estimate: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1</m:t>
                    </m:r>
                    <m:r>
                      <a:rPr lang="en-US" sz="2800" b="0" i="1" smtClean="0">
                        <a:latin typeface="Cambria Math"/>
                      </a:rPr>
                      <m:t>0.125</m:t>
                    </m:r>
                  </m:oMath>
                </a14:m>
                <a:endParaRPr lang="en-US" sz="2800" dirty="0">
                  <a:latin typeface="Cambria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470" y="3987234"/>
                <a:ext cx="3566129" cy="523220"/>
              </a:xfrm>
              <a:prstGeom prst="rect">
                <a:avLst/>
              </a:prstGeom>
              <a:blipFill rotWithShape="1">
                <a:blip r:embed="rId5"/>
                <a:stretch>
                  <a:fillRect l="-3596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 flipV="1">
            <a:off x="6903720" y="2763774"/>
            <a:ext cx="0" cy="57150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029201" y="4450065"/>
            <a:ext cx="3607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mbria" pitchFamily="18" charset="0"/>
              </a:rPr>
              <a:t>Average of 40.5 and -12 and 24 and -12</a:t>
            </a:r>
            <a:endParaRPr lang="en-US" sz="1600" dirty="0">
              <a:latin typeface="Cambria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2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This gives us a tool </a:t>
                </a:r>
                <a:r>
                  <a:rPr lang="en-US" dirty="0" smtClean="0"/>
                  <a:t>for estimating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𝐿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𝑖</m:t>
                    </m:r>
                    <m:r>
                      <a:rPr lang="en-US" b="0" i="1" smtClean="0">
                        <a:latin typeface="Cambria Math"/>
                      </a:rPr>
                      <m:t>→</m:t>
                    </m:r>
                    <m:r>
                      <a:rPr lang="en-US" b="0" i="1" smtClean="0">
                        <a:latin typeface="Cambria Math"/>
                      </a:rPr>
                      <m:t>𝑗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…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b="0" dirty="0" smtClean="0"/>
                  <a:t>We already know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𝑖</m:t>
                    </m:r>
                    <m:r>
                      <a:rPr lang="en-US" b="0" i="1" smtClean="0">
                        <a:latin typeface="Cambria Math"/>
                      </a:rPr>
                      <m:t>→</m:t>
                    </m:r>
                    <m:r>
                      <a:rPr lang="en-US" b="0" i="1" smtClean="0">
                        <a:latin typeface="Cambria Math"/>
                      </a:rPr>
                      <m:t>𝑗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: just the light </a:t>
                </a:r>
                <a:r>
                  <a:rPr lang="en-US" dirty="0" smtClean="0"/>
                  <a:t>emitted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 smtClean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𝑗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All that’s left is to estimate the integral (using Monte Carlo Integration)</a:t>
                </a:r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3"/>
                <a:stretch>
                  <a:fillRect l="-222" t="-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Monte Carlo Integration (8/8)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93528440"/>
              </p:ext>
            </p:extLst>
          </p:nvPr>
        </p:nvGraphicFramePr>
        <p:xfrm>
          <a:off x="1544437" y="2060603"/>
          <a:ext cx="6096000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43" name="Equation" r:id="rId4" imgW="3708400" imgH="381000" progId="Equation.3">
                  <p:embed/>
                </p:oleObj>
              </mc:Choice>
              <mc:Fallback>
                <p:oleObj name="Equation" r:id="rId4" imgW="3708400" imgH="3810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4437" y="2060603"/>
                        <a:ext cx="6096000" cy="588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441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085850"/>
            <a:ext cx="8229600" cy="3687764"/>
          </a:xfrm>
        </p:spPr>
        <p:txBody>
          <a:bodyPr>
            <a:normAutofit/>
          </a:bodyPr>
          <a:lstStyle/>
          <a:p>
            <a:r>
              <a:rPr lang="en-US" dirty="0" smtClean="0"/>
              <a:t>By </a:t>
            </a:r>
            <a:r>
              <a:rPr lang="en-US" dirty="0" err="1" smtClean="0"/>
              <a:t>Kajiya</a:t>
            </a:r>
            <a:r>
              <a:rPr lang="en-US" dirty="0" smtClean="0"/>
              <a:t> in Rendering Equation paper, 1986</a:t>
            </a:r>
          </a:p>
          <a:p>
            <a:r>
              <a:rPr lang="en-US" dirty="0" smtClean="0"/>
              <a:t>Uses Monte Carlo integration to approximate </a:t>
            </a:r>
            <a:br>
              <a:rPr lang="en-US" dirty="0" smtClean="0"/>
            </a:br>
            <a:r>
              <a:rPr lang="en-US" dirty="0" smtClean="0"/>
              <a:t>the light reaching each pixel</a:t>
            </a:r>
          </a:p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Robust: handles many lighting phenomena</a:t>
            </a:r>
          </a:p>
          <a:p>
            <a:pPr lvl="1"/>
            <a:r>
              <a:rPr lang="en-US" dirty="0" smtClean="0"/>
              <a:t>Correct: always converges to exact solution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Takes many samples to converge to correct result</a:t>
            </a:r>
          </a:p>
          <a:p>
            <a:r>
              <a:rPr lang="en-US" dirty="0" smtClean="0"/>
              <a:t>Used to create ‘correct’ reference images,</a:t>
            </a:r>
            <a:br>
              <a:rPr lang="en-US" dirty="0" smtClean="0"/>
            </a:br>
            <a:r>
              <a:rPr lang="en-US" dirty="0" smtClean="0"/>
              <a:t>but faster techniques often used in practice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Path Tracing</a:t>
            </a:r>
            <a:endParaRPr lang="en-US" dirty="0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918" y="251929"/>
            <a:ext cx="2525727" cy="2555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420122" y="2807664"/>
            <a:ext cx="25953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ambria" pitchFamily="18" charset="0"/>
              </a:rPr>
              <a:t>Screenshot of real-time path tracing demo by former TA Evan Wallace</a:t>
            </a:r>
            <a:endParaRPr lang="en-US" sz="1600" dirty="0">
              <a:latin typeface="Cambria" pitchFamily="18" charset="0"/>
            </a:endParaRPr>
          </a:p>
          <a:p>
            <a:pPr algn="ctr"/>
            <a:r>
              <a:rPr lang="en-US" sz="1600" dirty="0">
                <a:latin typeface="Cambria" pitchFamily="18" charset="0"/>
                <a:hlinkClick r:id="rId4"/>
              </a:rPr>
              <a:t>http://</a:t>
            </a:r>
            <a:r>
              <a:rPr lang="en-US" sz="1600" dirty="0" smtClean="0">
                <a:latin typeface="Cambria" pitchFamily="18" charset="0"/>
                <a:hlinkClick r:id="rId4"/>
              </a:rPr>
              <a:t>madebyevan.com/webgl-path-tracing/</a:t>
            </a:r>
            <a:r>
              <a:rPr lang="en-US" sz="1600" dirty="0" smtClean="0">
                <a:latin typeface="Cambria" pitchFamily="18" charset="0"/>
              </a:rPr>
              <a:t> </a:t>
            </a:r>
            <a:endParaRPr lang="en-US" sz="1600" dirty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20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139" y="1824687"/>
            <a:ext cx="2508378" cy="2899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83271" y="998990"/>
                <a:ext cx="8229600" cy="372708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Similar to recursive </a:t>
                </a:r>
                <a:r>
                  <a:rPr lang="en-US" dirty="0" err="1" smtClean="0"/>
                  <a:t>raytracing</a:t>
                </a:r>
                <a:endParaRPr lang="en-US" dirty="0" smtClean="0"/>
              </a:p>
              <a:p>
                <a:r>
                  <a:rPr lang="en-US" dirty="0" smtClean="0"/>
                  <a:t>Instead of tracing light/reflection rays, bounce in a random direction</a:t>
                </a:r>
              </a:p>
              <a:p>
                <a:pPr lvl="1"/>
                <a:r>
                  <a:rPr lang="en-US" dirty="0" smtClean="0"/>
                  <a:t>Uniformly sample hemisphere to select the ray direction</a:t>
                </a:r>
              </a:p>
              <a:p>
                <a:pPr lvl="1"/>
                <a:r>
                  <a:rPr lang="en-US" dirty="0" smtClean="0"/>
                  <a:t>Corresponds to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 smtClean="0"/>
                  <a:t>term in Monte Carlo integration</a:t>
                </a:r>
              </a:p>
              <a:p>
                <a:r>
                  <a:rPr lang="en-US" dirty="0" smtClean="0"/>
                  <a:t>Evaluate incoming </a:t>
                </a:r>
                <a:r>
                  <a:rPr lang="en-US" dirty="0" smtClean="0"/>
                  <a:t>light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𝐿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𝑘</m:t>
                    </m:r>
                    <m:r>
                      <a:rPr lang="en-US" b="0" i="1" smtClean="0">
                        <a:latin typeface="Cambria Math"/>
                      </a:rPr>
                      <m:t>→</m:t>
                    </m:r>
                    <m:r>
                      <a:rPr lang="en-US" b="0" i="1" smtClean="0">
                        <a:latin typeface="Cambria Math"/>
                      </a:rPr>
                      <m:t>𝑖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smtClean="0"/>
                  <a:t>(using path tracing!)</a:t>
                </a:r>
                <a:endParaRPr lang="en-US" dirty="0" smtClean="0"/>
              </a:p>
              <a:p>
                <a:r>
                  <a:rPr lang="en-US" dirty="0" smtClean="0"/>
                  <a:t>Multiply by BRDF and occlusion factors 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𝐺</m:t>
                    </m:r>
                  </m:oMath>
                </a14:m>
                <a:r>
                  <a:rPr lang="en-US" dirty="0" smtClean="0"/>
                  <a:t>):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Divide </a:t>
                </a:r>
                <a:r>
                  <a:rPr lang="en-US" dirty="0" smtClean="0"/>
                  <a:t>by probability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P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DF</m:t>
                    </m:r>
                    <m:r>
                      <a:rPr lang="en-US" b="0" i="0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b="0" i="0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i</m:t>
                        </m:r>
                      </m:sub>
                    </m:sSub>
                    <m:r>
                      <a:rPr lang="en-US" b="0" i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r>
                  <a:rPr lang="en-US" dirty="0" smtClean="0"/>
                  <a:t>Repeat and average 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PDF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nary>
                  </m:oMath>
                </a14:m>
                <a:r>
                  <a:rPr lang="en-US" dirty="0" smtClean="0"/>
                  <a:t>)</a:t>
                </a:r>
                <a:endParaRPr lang="en-US" dirty="0" smtClean="0"/>
              </a:p>
              <a:p>
                <a:r>
                  <a:rPr lang="en-US" dirty="0" err="1" smtClean="0"/>
                  <a:t>Raytracing</a:t>
                </a:r>
                <a:r>
                  <a:rPr lang="en-US" dirty="0" smtClean="0"/>
                  <a:t> step is infinitely recursive. </a:t>
                </a:r>
                <a:br>
                  <a:rPr lang="en-US" dirty="0" smtClean="0"/>
                </a:br>
                <a:r>
                  <a:rPr lang="en-US" dirty="0" smtClean="0"/>
                  <a:t>How do we bottom out? (next slide)</a:t>
                </a:r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83271" y="998990"/>
                <a:ext cx="8229600" cy="3727082"/>
              </a:xfrm>
              <a:blipFill rotWithShape="1">
                <a:blip r:embed="rId3"/>
                <a:stretch>
                  <a:fillRect l="-222" t="-1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Naïve Path Tracer (1/3)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493362" y="605800"/>
                <a:ext cx="4266111" cy="777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bHide m:val="on"/>
                          <m:supHide m:val="on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𝑑𝑥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</m:t>
                          </m:r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P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DF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PDF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362" y="605800"/>
                <a:ext cx="4266111" cy="77764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 flipH="1" flipV="1">
            <a:off x="8287646" y="2571750"/>
            <a:ext cx="58979" cy="668428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7127735" y="3947915"/>
            <a:ext cx="432509" cy="39319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64" name="TextBox 36863"/>
          <p:cNvSpPr txBox="1"/>
          <p:nvPr/>
        </p:nvSpPr>
        <p:spPr>
          <a:xfrm>
            <a:off x="4178811" y="4812932"/>
            <a:ext cx="4167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ambria" pitchFamily="18" charset="0"/>
              </a:rPr>
              <a:t>(diagram modified from [</a:t>
            </a:r>
            <a:r>
              <a:rPr lang="en-US" sz="1400" dirty="0" err="1" smtClean="0">
                <a:latin typeface="Cambria" pitchFamily="18" charset="0"/>
              </a:rPr>
              <a:t>Lafortune</a:t>
            </a:r>
            <a:r>
              <a:rPr lang="en-US" sz="1400" dirty="0" smtClean="0">
                <a:latin typeface="Cambria" pitchFamily="18" charset="0"/>
              </a:rPr>
              <a:t>, </a:t>
            </a:r>
            <a:r>
              <a:rPr lang="en-US" sz="1400" dirty="0" err="1" smtClean="0">
                <a:latin typeface="Cambria" pitchFamily="18" charset="0"/>
              </a:rPr>
              <a:t>Willems</a:t>
            </a:r>
            <a:r>
              <a:rPr lang="en-US" sz="1400" dirty="0" smtClean="0">
                <a:latin typeface="Cambria" pitchFamily="18" charset="0"/>
              </a:rPr>
              <a:t>])</a:t>
            </a:r>
            <a:endParaRPr lang="en-US" sz="1400" dirty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06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98989"/>
                <a:ext cx="8229600" cy="381394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Randomly decide when to bottom out the recursion</a:t>
                </a:r>
                <a:endParaRPr lang="en-US" dirty="0"/>
              </a:p>
              <a:p>
                <a:r>
                  <a:rPr lang="en-US" dirty="0" smtClean="0"/>
                  <a:t>At each recursive level</a:t>
                </a:r>
              </a:p>
              <a:p>
                <a:pPr lvl="1"/>
                <a:r>
                  <a:rPr lang="en-US" dirty="0" smtClean="0"/>
                  <a:t>With some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𝑝</m:t>
                    </m:r>
                  </m:oMath>
                </a14:m>
                <a:r>
                  <a:rPr lang="en-US" dirty="0" smtClean="0"/>
                  <a:t>, don’t trace a recursive ray</a:t>
                </a:r>
              </a:p>
              <a:p>
                <a:pPr lvl="1"/>
                <a:r>
                  <a:rPr lang="en-US" dirty="0" smtClean="0"/>
                  <a:t>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(1−</m:t>
                    </m:r>
                    <m:r>
                      <a:rPr lang="en-US" b="0" i="1" smtClean="0">
                        <a:latin typeface="Cambria Math"/>
                      </a:rPr>
                      <m:t>𝑝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, do trace a recursive ray</a:t>
                </a:r>
              </a:p>
              <a:p>
                <a:r>
                  <a:rPr lang="en-US" dirty="0" smtClean="0"/>
                  <a:t>Problem: expected value of this method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≠</m:t>
                    </m:r>
                    <m:r>
                      <a:rPr lang="en-US" b="0" i="1" smtClean="0">
                        <a:latin typeface="Cambria Math"/>
                      </a:rPr>
                      <m:t>𝐸</m:t>
                    </m:r>
                    <m:r>
                      <a:rPr lang="en-US" b="0" i="0" smtClean="0">
                        <a:latin typeface="Cambria Math"/>
                      </a:rPr>
                      <m:t>[</m:t>
                    </m:r>
                    <m:r>
                      <a:rPr lang="en-US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]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𝑝</m:t>
                    </m:r>
                    <m:r>
                      <a:rPr lang="en-US" b="0" i="0" smtClean="0">
                        <a:latin typeface="Cambria Math"/>
                      </a:rPr>
                      <m:t>:</m:t>
                    </m:r>
                  </m:oMath>
                </a14:m>
                <a:r>
                  <a:rPr lang="en-US" dirty="0" smtClean="0"/>
                  <a:t>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b="0" i="0" smtClean="0">
                        <a:latin typeface="Cambria Math"/>
                      </a:rPr>
                      <m:t>=0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With probability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1−</m:t>
                        </m:r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e>
                    </m:d>
                    <m:r>
                      <a:rPr lang="en-US" b="0" i="0" smtClean="0">
                        <a:latin typeface="Cambria Math"/>
                      </a:rPr>
                      <m:t>:</m:t>
                    </m:r>
                  </m:oMath>
                </a14:m>
                <a:r>
                  <a:rPr lang="en-US" dirty="0" smtClean="0"/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/>
                          </a:rPr>
                          <m:t>𝑓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b="0" i="1" dirty="0" smtClean="0">
                        <a:latin typeface="Cambria Math"/>
                      </a:rPr>
                      <m:t>=</m:t>
                    </m:r>
                    <m:r>
                      <a:rPr lang="en-US" b="0" i="1" dirty="0" smtClean="0">
                        <a:latin typeface="Cambria Math"/>
                      </a:rPr>
                      <m:t>𝑓</m:t>
                    </m:r>
                    <m:r>
                      <a:rPr lang="en-US" b="0" i="1" dirty="0" smtClean="0">
                        <a:latin typeface="Cambria Math"/>
                      </a:rPr>
                      <m:t>(</m:t>
                    </m:r>
                    <m:r>
                      <a:rPr lang="en-US" b="0" i="1" dirty="0" smtClean="0">
                        <a:latin typeface="Cambria Math"/>
                      </a:rPr>
                      <m:t>𝑖</m:t>
                    </m:r>
                    <m:r>
                      <a:rPr lang="en-US" b="0" i="1" dirty="0" smtClean="0">
                        <a:latin typeface="Cambria Math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/>
                      </a:rPr>
                      <m:t>=(</m:t>
                    </m:r>
                    <m:r>
                      <a:rPr lang="en-US" b="0" i="1" smtClean="0">
                        <a:latin typeface="Cambria Math"/>
                      </a:rPr>
                      <m:t>𝑝</m:t>
                    </m:r>
                    <m:r>
                      <a:rPr lang="en-US" b="0" i="1" smtClean="0">
                        <a:latin typeface="Cambria Math"/>
                      </a:rPr>
                      <m:t>)0+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1−</m:t>
                        </m:r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𝐸</m:t>
                    </m:r>
                    <m:r>
                      <a:rPr lang="en-US" b="0" i="1" smtClean="0">
                        <a:latin typeface="Cambria Math"/>
                      </a:rPr>
                      <m:t>[</m:t>
                    </m:r>
                    <m:r>
                      <a:rPr lang="en-US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]=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1−</m:t>
                        </m:r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𝐸</m:t>
                    </m:r>
                    <m:r>
                      <a:rPr lang="en-US" b="0" i="1" smtClean="0">
                        <a:latin typeface="Cambria Math"/>
                      </a:rPr>
                      <m:t>[</m:t>
                    </m:r>
                    <m:r>
                      <a:rPr lang="en-US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]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Solution: </a:t>
                </a:r>
                <a:r>
                  <a:rPr lang="en-US" dirty="0" smtClean="0"/>
                  <a:t>redefine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𝑓</m:t>
                    </m:r>
                    <m:r>
                      <a:rPr lang="en-US" i="1" dirty="0" smtClean="0">
                        <a:latin typeface="Cambria Math"/>
                      </a:rPr>
                      <m:t>’</m:t>
                    </m:r>
                  </m:oMath>
                </a14:m>
                <a:r>
                  <a:rPr lang="en-US" dirty="0" smtClean="0"/>
                  <a:t> to include a division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(1−</m:t>
                    </m:r>
                    <m:r>
                      <a:rPr lang="en-US" b="0" i="1" smtClean="0">
                        <a:latin typeface="Cambria Math"/>
                      </a:rPr>
                      <m:t>𝑝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/>
                      </a:rPr>
                      <m:t>=(</m:t>
                    </m:r>
                    <m:r>
                      <a:rPr lang="en-US" b="0" i="1" smtClean="0">
                        <a:latin typeface="Cambria Math"/>
                      </a:rPr>
                      <m:t>𝑝</m:t>
                    </m:r>
                    <m:r>
                      <a:rPr lang="en-US" b="0" i="1" smtClean="0">
                        <a:latin typeface="Cambria Math"/>
                      </a:rPr>
                      <m:t>)0+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1 −</m:t>
                        </m:r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e>
                    </m:d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𝐸</m:t>
                        </m:r>
                        <m:r>
                          <a:rPr lang="en-US" b="0" i="1" smtClean="0">
                            <a:latin typeface="Cambria Math"/>
                          </a:rPr>
                          <m:t>[</m:t>
                        </m:r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]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1−</m:t>
                        </m:r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𝐸</m:t>
                    </m:r>
                    <m:r>
                      <a:rPr lang="en-US" b="0" i="1" smtClean="0">
                        <a:latin typeface="Cambria Math"/>
                      </a:rPr>
                      <m:t>[</m:t>
                    </m:r>
                    <m:r>
                      <a:rPr lang="en-US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98989"/>
                <a:ext cx="8229600" cy="3813943"/>
              </a:xfrm>
              <a:blipFill rotWithShape="1">
                <a:blip r:embed="rId2"/>
                <a:stretch>
                  <a:fillRect l="-222" t="-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Russian Roulette</a:t>
            </a:r>
            <a:endParaRPr lang="en-US" dirty="0"/>
          </a:p>
        </p:txBody>
      </p:sp>
      <p:pic>
        <p:nvPicPr>
          <p:cNvPr id="5" name="Picture 2" descr="File:Roulette - detail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459" y="2296517"/>
            <a:ext cx="2367387" cy="1651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94090" y="3947770"/>
            <a:ext cx="14250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</a:t>
            </a:r>
            <a:r>
              <a:rPr lang="en-US" sz="1200" dirty="0" smtClean="0"/>
              <a:t>ontinental roulette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6001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085850"/>
            <a:ext cx="8439890" cy="360045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1600" dirty="0" smtClean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500" dirty="0" smtClean="0">
                <a:latin typeface="Consolas" pitchFamily="49" charset="0"/>
                <a:cs typeface="Consolas" pitchFamily="49" charset="0"/>
              </a:rPr>
              <a:t>L(</a:t>
            </a:r>
            <a:r>
              <a:rPr lang="en-US" sz="15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1500" dirty="0" smtClean="0">
                <a:latin typeface="Consolas" pitchFamily="49" charset="0"/>
                <a:cs typeface="Consolas" pitchFamily="49" charset="0"/>
              </a:rPr>
              <a:t>, j):</a:t>
            </a:r>
          </a:p>
          <a:p>
            <a:pPr marL="0" indent="0">
              <a:buNone/>
            </a:pPr>
            <a:r>
              <a:rPr lang="en-US" sz="15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5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500" dirty="0" err="1" smtClean="0">
                <a:latin typeface="Consolas" pitchFamily="49" charset="0"/>
                <a:cs typeface="Consolas" pitchFamily="49" charset="0"/>
              </a:rPr>
              <a:t>L_reflected</a:t>
            </a:r>
            <a:r>
              <a:rPr lang="en-US" sz="1500" dirty="0" smtClean="0">
                <a:latin typeface="Consolas" pitchFamily="49" charset="0"/>
                <a:cs typeface="Consolas" pitchFamily="49" charset="0"/>
              </a:rPr>
              <a:t> := 0</a:t>
            </a:r>
          </a:p>
          <a:p>
            <a:pPr marL="0" indent="0">
              <a:buNone/>
            </a:pPr>
            <a:r>
              <a:rPr lang="en-US" sz="15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5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500" dirty="0" err="1" smtClean="0">
                <a:latin typeface="Consolas" pitchFamily="49" charset="0"/>
                <a:cs typeface="Consolas" pitchFamily="49" charset="0"/>
              </a:rPr>
              <a:t>p_RR</a:t>
            </a:r>
            <a:r>
              <a:rPr lang="en-US" sz="1500" dirty="0" smtClean="0">
                <a:latin typeface="Consolas" pitchFamily="49" charset="0"/>
                <a:cs typeface="Consolas" pitchFamily="49" charset="0"/>
              </a:rPr>
              <a:t> := </a:t>
            </a:r>
            <a:r>
              <a:rPr lang="en-US" sz="1500" dirty="0" err="1" smtClean="0">
                <a:latin typeface="Consolas" pitchFamily="49" charset="0"/>
                <a:cs typeface="Consolas" pitchFamily="49" charset="0"/>
              </a:rPr>
              <a:t>russian</a:t>
            </a:r>
            <a:r>
              <a:rPr lang="en-US" sz="1500" dirty="0" smtClean="0">
                <a:latin typeface="Consolas" pitchFamily="49" charset="0"/>
                <a:cs typeface="Consolas" pitchFamily="49" charset="0"/>
              </a:rPr>
              <a:t> roulette probability constant</a:t>
            </a:r>
          </a:p>
          <a:p>
            <a:pPr marL="0" indent="0">
              <a:buNone/>
            </a:pPr>
            <a:r>
              <a:rPr lang="en-US" sz="1500" dirty="0" smtClean="0">
                <a:latin typeface="Consolas" pitchFamily="49" charset="0"/>
                <a:cs typeface="Consolas" pitchFamily="49" charset="0"/>
              </a:rPr>
              <a:t>    if random(0, 1) &gt; </a:t>
            </a:r>
            <a:r>
              <a:rPr lang="en-US" sz="1500" dirty="0" err="1" smtClean="0">
                <a:latin typeface="Consolas" pitchFamily="49" charset="0"/>
                <a:cs typeface="Consolas" pitchFamily="49" charset="0"/>
              </a:rPr>
              <a:t>p_RR</a:t>
            </a:r>
            <a:r>
              <a:rPr lang="en-US" sz="1500" dirty="0" smtClean="0">
                <a:latin typeface="Consolas" pitchFamily="49" charset="0"/>
                <a:cs typeface="Consolas" pitchFamily="49" charset="0"/>
              </a:rPr>
              <a:t>:</a:t>
            </a:r>
          </a:p>
          <a:p>
            <a:pPr marL="0" indent="0">
              <a:buNone/>
            </a:pPr>
            <a:r>
              <a:rPr lang="en-US" sz="15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500" dirty="0" smtClean="0"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1500" dirty="0">
                <a:latin typeface="Consolas" pitchFamily="49" charset="0"/>
                <a:cs typeface="Consolas" pitchFamily="49" charset="0"/>
              </a:rPr>
              <a:t>k := sample direction uniformly on hemisphere and trace </a:t>
            </a:r>
            <a:r>
              <a:rPr lang="en-US" sz="1500" dirty="0" smtClean="0">
                <a:latin typeface="Consolas" pitchFamily="49" charset="0"/>
                <a:cs typeface="Consolas" pitchFamily="49" charset="0"/>
              </a:rPr>
              <a:t>ray</a:t>
            </a:r>
          </a:p>
          <a:p>
            <a:pPr marL="0" indent="0">
              <a:buNone/>
            </a:pPr>
            <a:r>
              <a:rPr lang="en-US" sz="15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500" dirty="0" smtClean="0"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1500" dirty="0" err="1" smtClean="0">
                <a:latin typeface="Consolas" pitchFamily="49" charset="0"/>
                <a:cs typeface="Consolas" pitchFamily="49" charset="0"/>
              </a:rPr>
              <a:t>L_reflected</a:t>
            </a:r>
            <a:r>
              <a:rPr lang="en-US" sz="1500" dirty="0" smtClean="0">
                <a:latin typeface="Consolas" pitchFamily="49" charset="0"/>
                <a:cs typeface="Consolas" pitchFamily="49" charset="0"/>
              </a:rPr>
              <a:t> := ((L(k, </a:t>
            </a:r>
            <a:r>
              <a:rPr lang="en-US" sz="15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1500" dirty="0" smtClean="0">
                <a:latin typeface="Consolas" pitchFamily="49" charset="0"/>
                <a:cs typeface="Consolas" pitchFamily="49" charset="0"/>
              </a:rPr>
              <a:t>) * </a:t>
            </a:r>
            <a:r>
              <a:rPr lang="en-US" sz="1500" dirty="0" err="1" smtClean="0">
                <a:latin typeface="Consolas" pitchFamily="49" charset="0"/>
                <a:cs typeface="Consolas" pitchFamily="49" charset="0"/>
              </a:rPr>
              <a:t>fr</a:t>
            </a:r>
            <a:r>
              <a:rPr lang="en-US" sz="1500" dirty="0" smtClean="0">
                <a:latin typeface="Consolas" pitchFamily="49" charset="0"/>
                <a:cs typeface="Consolas" pitchFamily="49" charset="0"/>
              </a:rPr>
              <a:t>(k, </a:t>
            </a:r>
            <a:r>
              <a:rPr lang="en-US" sz="15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1500" dirty="0" smtClean="0">
                <a:latin typeface="Consolas" pitchFamily="49" charset="0"/>
                <a:cs typeface="Consolas" pitchFamily="49" charset="0"/>
              </a:rPr>
              <a:t>, j) * G(k, </a:t>
            </a:r>
            <a:r>
              <a:rPr lang="en-US" sz="15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1500" dirty="0" smtClean="0">
                <a:latin typeface="Consolas" pitchFamily="49" charset="0"/>
                <a:cs typeface="Consolas" pitchFamily="49" charset="0"/>
              </a:rPr>
              <a:t>)) </a:t>
            </a:r>
            <a:br>
              <a:rPr lang="en-US" sz="1500" dirty="0" smtClean="0">
                <a:latin typeface="Consolas" pitchFamily="49" charset="0"/>
                <a:cs typeface="Consolas" pitchFamily="49" charset="0"/>
              </a:rPr>
            </a:br>
            <a:r>
              <a:rPr lang="en-US" sz="1500" dirty="0" smtClean="0">
                <a:latin typeface="Consolas" pitchFamily="49" charset="0"/>
                <a:cs typeface="Consolas" pitchFamily="49" charset="0"/>
              </a:rPr>
              <a:t>                     / (1 – </a:t>
            </a:r>
            <a:r>
              <a:rPr lang="en-US" sz="1500" dirty="0" err="1" smtClean="0">
                <a:latin typeface="Consolas" pitchFamily="49" charset="0"/>
                <a:cs typeface="Consolas" pitchFamily="49" charset="0"/>
              </a:rPr>
              <a:t>p_RR</a:t>
            </a:r>
            <a:r>
              <a:rPr lang="en-US" sz="1500" dirty="0" smtClean="0">
                <a:latin typeface="Consolas" pitchFamily="49" charset="0"/>
                <a:cs typeface="Consolas" pitchFamily="49" charset="0"/>
              </a:rPr>
              <a:t>) </a:t>
            </a:r>
            <a:br>
              <a:rPr lang="en-US" sz="1500" dirty="0" smtClean="0">
                <a:latin typeface="Consolas" pitchFamily="49" charset="0"/>
                <a:cs typeface="Consolas" pitchFamily="49" charset="0"/>
              </a:rPr>
            </a:br>
            <a:r>
              <a:rPr lang="en-US" sz="1500" dirty="0" smtClean="0">
                <a:latin typeface="Consolas" pitchFamily="49" charset="0"/>
                <a:cs typeface="Consolas" pitchFamily="49" charset="0"/>
              </a:rPr>
              <a:t>                     / </a:t>
            </a:r>
            <a:r>
              <a:rPr lang="en-US" sz="1500" dirty="0" smtClean="0">
                <a:latin typeface="Consolas" pitchFamily="49" charset="0"/>
                <a:cs typeface="Consolas" pitchFamily="49" charset="0"/>
              </a:rPr>
              <a:t>PDF(k</a:t>
            </a:r>
            <a:r>
              <a:rPr lang="en-US" sz="1500" dirty="0" smtClean="0">
                <a:latin typeface="Consolas" pitchFamily="49" charset="0"/>
                <a:cs typeface="Consolas" pitchFamily="49" charset="0"/>
              </a:rPr>
              <a:t>)</a:t>
            </a:r>
            <a:br>
              <a:rPr lang="en-US" sz="1500" dirty="0" smtClean="0">
                <a:latin typeface="Consolas" pitchFamily="49" charset="0"/>
                <a:cs typeface="Consolas" pitchFamily="49" charset="0"/>
              </a:rPr>
            </a:br>
            <a:endParaRPr lang="en-US" sz="1500" dirty="0" smtClean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500" dirty="0" smtClean="0"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1500" dirty="0" err="1" smtClean="0">
                <a:latin typeface="Consolas" pitchFamily="49" charset="0"/>
                <a:cs typeface="Consolas" pitchFamily="49" charset="0"/>
              </a:rPr>
              <a:t>L_e</a:t>
            </a:r>
            <a:r>
              <a:rPr lang="en-US" sz="15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5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1500" dirty="0" smtClean="0">
                <a:latin typeface="Consolas" pitchFamily="49" charset="0"/>
                <a:cs typeface="Consolas" pitchFamily="49" charset="0"/>
              </a:rPr>
              <a:t>, j) + </a:t>
            </a:r>
            <a:r>
              <a:rPr lang="en-US" sz="1500" dirty="0" err="1" smtClean="0">
                <a:latin typeface="Consolas" pitchFamily="49" charset="0"/>
                <a:cs typeface="Consolas" pitchFamily="49" charset="0"/>
              </a:rPr>
              <a:t>L_</a:t>
            </a:r>
            <a:r>
              <a:rPr lang="en-US" sz="1500" dirty="0" err="1">
                <a:latin typeface="Consolas" pitchFamily="49" charset="0"/>
                <a:cs typeface="Consolas" pitchFamily="49" charset="0"/>
              </a:rPr>
              <a:t>reflected</a:t>
            </a:r>
            <a:endParaRPr lang="en-US" sz="15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Naïve Path Tracer </a:t>
            </a:r>
            <a:r>
              <a:rPr lang="en-US" dirty="0" smtClean="0"/>
              <a:t>(2/3</a:t>
            </a:r>
            <a:r>
              <a:rPr lang="en-US" dirty="0"/>
              <a:t>)</a:t>
            </a:r>
          </a:p>
        </p:txBody>
      </p:sp>
      <p:graphicFrame>
        <p:nvGraphicFramePr>
          <p:cNvPr id="5" name="Object 4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344558727"/>
              </p:ext>
            </p:extLst>
          </p:nvPr>
        </p:nvGraphicFramePr>
        <p:xfrm>
          <a:off x="1662394" y="1077628"/>
          <a:ext cx="6096000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47" name="Equation" r:id="rId3" imgW="3708400" imgH="381000" progId="Equation.3">
                  <p:embed/>
                </p:oleObj>
              </mc:Choice>
              <mc:Fallback>
                <p:oleObj name="Equation" r:id="rId3" imgW="3708400" imgH="381000" progId="Equation.3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2394" y="1077628"/>
                        <a:ext cx="6096000" cy="588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3549706" y="1470818"/>
            <a:ext cx="1022295" cy="1808674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768595" y="1470818"/>
            <a:ext cx="1022294" cy="1808674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105441" y="1470818"/>
            <a:ext cx="865018" cy="1769355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4060853" y="3633363"/>
            <a:ext cx="1258211" cy="78638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549706" y="3947915"/>
            <a:ext cx="1022295" cy="314553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500602" y="4151479"/>
            <a:ext cx="1494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mbria" pitchFamily="18" charset="0"/>
              </a:rPr>
              <a:t>Monte Carlo Probability</a:t>
            </a:r>
            <a:endParaRPr lang="en-US" dirty="0">
              <a:latin typeface="Cambria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89829" y="3505148"/>
            <a:ext cx="1941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mbria" pitchFamily="18" charset="0"/>
              </a:rPr>
              <a:t>Russian Roulette Probability</a:t>
            </a:r>
            <a:endParaRPr lang="en-US" dirty="0">
              <a:latin typeface="Cambria" pitchFamily="18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2173541" y="1456642"/>
            <a:ext cx="1218890" cy="2805825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38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1600" dirty="0" smtClean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500" dirty="0" smtClean="0">
                <a:latin typeface="Consolas" pitchFamily="49" charset="0"/>
                <a:cs typeface="Consolas" pitchFamily="49" charset="0"/>
              </a:rPr>
              <a:t>Main:</a:t>
            </a:r>
          </a:p>
          <a:p>
            <a:pPr marL="0" indent="0">
              <a:buNone/>
            </a:pPr>
            <a:r>
              <a:rPr lang="en-US" sz="15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500" dirty="0" smtClean="0">
                <a:latin typeface="Consolas" pitchFamily="49" charset="0"/>
                <a:cs typeface="Consolas" pitchFamily="49" charset="0"/>
              </a:rPr>
              <a:t>   N := a large constant</a:t>
            </a:r>
            <a:br>
              <a:rPr lang="en-US" sz="1500" dirty="0" smtClean="0">
                <a:latin typeface="Consolas" pitchFamily="49" charset="0"/>
                <a:cs typeface="Consolas" pitchFamily="49" charset="0"/>
              </a:rPr>
            </a:br>
            <a:r>
              <a:rPr lang="en-US" sz="1500" dirty="0" smtClean="0">
                <a:latin typeface="Consolas" pitchFamily="49" charset="0"/>
                <a:cs typeface="Consolas" pitchFamily="49" charset="0"/>
              </a:rPr>
              <a:t>    for (n := 0; n &lt; N; ++n)</a:t>
            </a:r>
          </a:p>
          <a:p>
            <a:pPr marL="0" indent="0">
              <a:buNone/>
            </a:pPr>
            <a:r>
              <a:rPr lang="en-US" sz="15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500" dirty="0" smtClean="0">
                <a:latin typeface="Consolas" pitchFamily="49" charset="0"/>
                <a:cs typeface="Consolas" pitchFamily="49" charset="0"/>
              </a:rPr>
              <a:t>       for (y := 0; y &lt; height; ++y)</a:t>
            </a:r>
          </a:p>
          <a:p>
            <a:pPr marL="0" indent="0">
              <a:buNone/>
            </a:pPr>
            <a:r>
              <a:rPr lang="en-US" sz="15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500" dirty="0" smtClean="0">
                <a:latin typeface="Consolas" pitchFamily="49" charset="0"/>
                <a:cs typeface="Consolas" pitchFamily="49" charset="0"/>
              </a:rPr>
              <a:t>           for (x := 0; x &lt; width; ++x)</a:t>
            </a:r>
          </a:p>
          <a:p>
            <a:pPr marL="0" indent="0">
              <a:buNone/>
            </a:pPr>
            <a:r>
              <a:rPr lang="en-US" sz="15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500" dirty="0" smtClean="0">
                <a:latin typeface="Consolas" pitchFamily="49" charset="0"/>
                <a:cs typeface="Consolas" pitchFamily="49" charset="0"/>
              </a:rPr>
              <a:t>               </a:t>
            </a:r>
            <a:r>
              <a:rPr lang="en-US" sz="1500" dirty="0" err="1" smtClean="0">
                <a:latin typeface="Consolas" pitchFamily="49" charset="0"/>
                <a:cs typeface="Consolas" pitchFamily="49" charset="0"/>
              </a:rPr>
              <a:t>pt</a:t>
            </a:r>
            <a:r>
              <a:rPr lang="en-US" sz="1500" dirty="0" smtClean="0">
                <a:latin typeface="Consolas" pitchFamily="49" charset="0"/>
                <a:cs typeface="Consolas" pitchFamily="49" charset="0"/>
              </a:rPr>
              <a:t> := point eye ray intersects scene</a:t>
            </a:r>
          </a:p>
          <a:p>
            <a:pPr marL="0" indent="0">
              <a:buNone/>
            </a:pPr>
            <a:r>
              <a:rPr lang="en-US" sz="15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500" dirty="0" smtClean="0">
                <a:latin typeface="Consolas" pitchFamily="49" charset="0"/>
                <a:cs typeface="Consolas" pitchFamily="49" charset="0"/>
              </a:rPr>
              <a:t>               pixel[x, y] += L(</a:t>
            </a:r>
            <a:r>
              <a:rPr lang="en-US" sz="1500" dirty="0" err="1" smtClean="0">
                <a:latin typeface="Consolas" pitchFamily="49" charset="0"/>
                <a:cs typeface="Consolas" pitchFamily="49" charset="0"/>
              </a:rPr>
              <a:t>pt</a:t>
            </a:r>
            <a:r>
              <a:rPr lang="en-US" sz="1500" dirty="0" smtClean="0">
                <a:latin typeface="Consolas" pitchFamily="49" charset="0"/>
                <a:cs typeface="Consolas" pitchFamily="49" charset="0"/>
              </a:rPr>
              <a:t>, eye) / 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Naïve Path Tracer </a:t>
            </a:r>
            <a:r>
              <a:rPr lang="en-US" dirty="0" smtClean="0"/>
              <a:t>(3/3</a:t>
            </a:r>
            <a:r>
              <a:rPr lang="en-US" dirty="0"/>
              <a:t>)</a:t>
            </a:r>
          </a:p>
        </p:txBody>
      </p:sp>
      <p:graphicFrame>
        <p:nvGraphicFramePr>
          <p:cNvPr id="5" name="Object 4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454433773"/>
              </p:ext>
            </p:extLst>
          </p:nvPr>
        </p:nvGraphicFramePr>
        <p:xfrm>
          <a:off x="1662394" y="1077628"/>
          <a:ext cx="6096000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42" name="Equation" r:id="rId3" imgW="3708400" imgH="381000" progId="Equation.3">
                  <p:embed/>
                </p:oleObj>
              </mc:Choice>
              <mc:Fallback>
                <p:oleObj name="Equation" r:id="rId3" imgW="3708400" imgH="3810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2394" y="1077628"/>
                        <a:ext cx="6096000" cy="588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2252179" y="1470818"/>
            <a:ext cx="1926631" cy="2083907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93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200150"/>
                <a:ext cx="5181600" cy="3486150"/>
              </a:xfrm>
            </p:spPr>
            <p:txBody>
              <a:bodyPr/>
              <a:lstStyle/>
              <a:p>
                <a:r>
                  <a:rPr lang="en-US" dirty="0" smtClean="0"/>
                  <a:t>“A </a:t>
                </a:r>
                <a:r>
                  <a:rPr lang="en-US" dirty="0"/>
                  <a:t>stochastic process is one whose behavior is non-deterministic</a:t>
                </a:r>
                <a:r>
                  <a:rPr lang="en-US" dirty="0" smtClean="0"/>
                  <a:t>, in </a:t>
                </a:r>
                <a:r>
                  <a:rPr lang="en-US" dirty="0"/>
                  <a:t>that a system's subsequent state is determined both by the </a:t>
                </a:r>
                <a:r>
                  <a:rPr lang="en-US" dirty="0" smtClean="0"/>
                  <a:t>process's </a:t>
                </a:r>
                <a:r>
                  <a:rPr lang="en-US" dirty="0"/>
                  <a:t>predictable actions and by a random </a:t>
                </a:r>
                <a:r>
                  <a:rPr lang="en-US" dirty="0" smtClean="0"/>
                  <a:t>element”</a:t>
                </a:r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Will use random numbers and probability to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𝐿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𝑖</m:t>
                    </m:r>
                    <m:r>
                      <a:rPr lang="en-US" b="0" i="1" smtClean="0">
                        <a:latin typeface="Cambria Math"/>
                      </a:rPr>
                      <m:t>→</m:t>
                    </m:r>
                    <m:r>
                      <a:rPr lang="en-US" b="0" i="1" smtClean="0">
                        <a:latin typeface="Cambria Math"/>
                      </a:rPr>
                      <m:t>𝑗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200150"/>
                <a:ext cx="5181600" cy="3486150"/>
              </a:xfrm>
              <a:blipFill rotWithShape="1">
                <a:blip r:embed="rId3"/>
                <a:stretch>
                  <a:fillRect l="-353" t="-874" r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Stochastic Methods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76600" y="2800350"/>
            <a:ext cx="2819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– http</a:t>
            </a:r>
            <a:r>
              <a:rPr lang="en-US" sz="1000" dirty="0"/>
              <a:t>://en.wikipedia.org/wiki/Stochastic</a:t>
            </a:r>
          </a:p>
        </p:txBody>
      </p:sp>
      <p:pic>
        <p:nvPicPr>
          <p:cNvPr id="30722" name="Picture 2" descr="http://sp.life123.com/bm.pix/probability1.s600x6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576" y="2190750"/>
            <a:ext cx="3165829" cy="237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029200" y="4781550"/>
            <a:ext cx="32825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http://sp.life123.com/bm.pix/probability1.s600x600.jpg</a:t>
            </a:r>
          </a:p>
        </p:txBody>
      </p:sp>
    </p:spTree>
    <p:extLst>
      <p:ext uri="{BB962C8B-B14F-4D97-AF65-F5344CB8AC3E}">
        <p14:creationId xmlns:p14="http://schemas.microsoft.com/office/powerpoint/2010/main" val="267763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A useful question to ask when you start out writing path tracers</a:t>
                </a:r>
              </a:p>
              <a:p>
                <a:r>
                  <a:rPr lang="en-US" dirty="0" smtClean="0"/>
                  <a:t>Our path tracer estimates the following: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500" b="0" i="0" smtClean="0">
                        <a:latin typeface="Cambria Math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15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500" b="0" i="1" smtClean="0">
                            <a:latin typeface="Cambria Math"/>
                          </a:rPr>
                          <m:t>𝐿</m:t>
                        </m:r>
                        <m:d>
                          <m:dPr>
                            <m:ctrlPr>
                              <a:rPr lang="en-US" sz="15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5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sz="1500" b="0" i="1" smtClean="0">
                                <a:latin typeface="Cambria Math"/>
                              </a:rPr>
                              <m:t>→</m:t>
                            </m:r>
                            <m:r>
                              <a:rPr lang="en-US" sz="1500" b="0" i="1" smtClean="0">
                                <a:latin typeface="Cambria Math"/>
                              </a:rPr>
                              <m:t>𝑗</m:t>
                            </m:r>
                          </m:e>
                        </m:d>
                      </m:e>
                    </m:d>
                    <m:r>
                      <a:rPr lang="en-US" sz="1500" b="0" i="1" smtClean="0">
                        <a:latin typeface="Cambria Math"/>
                      </a:rPr>
                      <m:t>=</m:t>
                    </m:r>
                    <m:r>
                      <a:rPr lang="en-US" sz="1500" b="0" i="1" smtClean="0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500" b="0" i="1" smtClean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5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1500" b="0" i="1" smtClean="0">
                                <a:latin typeface="Cambria Math"/>
                              </a:rPr>
                              <m:t>𝐿</m:t>
                            </m:r>
                          </m:e>
                          <m:sup>
                            <m:r>
                              <a:rPr lang="en-US" sz="1500" b="0" i="1" smtClean="0">
                                <a:latin typeface="Cambria Math"/>
                              </a:rPr>
                              <m:t>𝑒</m:t>
                            </m:r>
                          </m:sup>
                        </m:sSup>
                        <m:d>
                          <m:dPr>
                            <m:ctrlPr>
                              <a:rPr lang="en-US" sz="15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5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sz="1500" b="0" i="1" smtClean="0">
                                <a:latin typeface="Cambria Math"/>
                              </a:rPr>
                              <m:t>→</m:t>
                            </m:r>
                            <m:r>
                              <a:rPr lang="en-US" sz="1500" b="0" i="1" smtClean="0">
                                <a:latin typeface="Cambria Math"/>
                              </a:rPr>
                              <m:t>𝑗</m:t>
                            </m:r>
                          </m:e>
                        </m:d>
                        <m:r>
                          <a:rPr lang="en-US" sz="1500" b="0" i="1" smtClean="0">
                            <a:latin typeface="Cambria Math"/>
                          </a:rPr>
                          <m:t>+ </m:t>
                        </m:r>
                        <m:f>
                          <m:fPr>
                            <m:ctrlPr>
                              <a:rPr lang="en-US" sz="15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1500" b="0" i="1" smtClean="0">
                                <a:latin typeface="Cambria Math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sz="15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1500" b="0" i="1" smtClean="0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sz="1500" b="0" i="1" smtClean="0">
                                    <a:latin typeface="Cambria Math"/>
                                  </a:rPr>
                                  <m:t>→</m:t>
                                </m:r>
                                <m:r>
                                  <a:rPr lang="en-US" sz="1500" b="0" i="1" smtClean="0">
                                    <a:latin typeface="Cambria Math"/>
                                  </a:rPr>
                                  <m:t>𝑖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sz="15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500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1500" b="0" i="1" smtClean="0">
                                    <a:latin typeface="Cambria Math"/>
                                  </a:rPr>
                                  <m:t>𝑟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5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1500" b="0" i="1" smtClean="0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sz="1500" b="0" i="1" smtClean="0">
                                    <a:latin typeface="Cambria Math"/>
                                  </a:rPr>
                                  <m:t>→</m:t>
                                </m:r>
                                <m:r>
                                  <a:rPr lang="en-US" sz="1500" b="0" i="1" smtClean="0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1500" b="0" i="1" smtClean="0">
                                    <a:latin typeface="Cambria Math"/>
                                  </a:rPr>
                                  <m:t>→</m:t>
                                </m:r>
                                <m:r>
                                  <a:rPr lang="en-US" sz="1500" b="0" i="1" smtClean="0">
                                    <a:latin typeface="Cambria Math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sz="1500" b="0" i="1" smtClean="0">
                                <a:latin typeface="Cambria Math"/>
                              </a:rPr>
                              <m:t>𝐺</m:t>
                            </m:r>
                            <m:r>
                              <a:rPr lang="en-US" sz="1500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sz="1500" b="0" i="1" smtClean="0">
                                <a:latin typeface="Cambria Math"/>
                              </a:rPr>
                              <m:t>𝑘</m:t>
                            </m:r>
                            <m:r>
                              <a:rPr lang="en-US" sz="1500" b="0" i="1" smtClean="0">
                                <a:latin typeface="Cambria Math"/>
                              </a:rPr>
                              <m:t>→</m:t>
                            </m:r>
                            <m:r>
                              <a:rPr lang="en-US" sz="15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sz="1500" b="0" i="1" smtClean="0">
                                <a:latin typeface="Cambria Math"/>
                              </a:rPr>
                              <m:t>)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1500" b="0" i="0" smtClean="0">
                                <a:latin typeface="Cambria Math"/>
                              </a:rPr>
                              <m:t>P</m:t>
                            </m:r>
                            <m:r>
                              <m:rPr>
                                <m:sty m:val="p"/>
                              </m:rPr>
                              <a:rPr lang="en-US" sz="1500" b="0" i="0" smtClean="0">
                                <a:latin typeface="Cambria Math"/>
                              </a:rPr>
                              <m:t>DF</m:t>
                            </m:r>
                            <m:r>
                              <a:rPr lang="en-US" sz="1500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sz="1500" b="0" i="1" smtClean="0">
                                <a:latin typeface="Cambria Math"/>
                              </a:rPr>
                              <m:t>𝑘</m:t>
                            </m:r>
                            <m:r>
                              <a:rPr lang="en-US" sz="1500" b="0" i="1" smtClean="0">
                                <a:latin typeface="Cambria Math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1500" b="0" dirty="0" smtClean="0"/>
                  <a:t/>
                </a:r>
                <a:br>
                  <a:rPr lang="en-US" sz="1500" b="0" dirty="0" smtClean="0"/>
                </a:b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1500" b="0" dirty="0" smtClean="0"/>
                  <a:t/>
                </a:r>
                <a:br>
                  <a:rPr lang="en-US" sz="1500" b="0" dirty="0" smtClean="0"/>
                </a:b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/>
                      </a:rPr>
                      <m:t>=</m:t>
                    </m:r>
                    <m:r>
                      <a:rPr lang="en-US" sz="1500" i="1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5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5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1500" i="1">
                                <a:latin typeface="Cambria Math"/>
                              </a:rPr>
                              <m:t>𝐿</m:t>
                            </m:r>
                          </m:e>
                          <m:sup>
                            <m:r>
                              <a:rPr lang="en-US" sz="1500" i="1">
                                <a:latin typeface="Cambria Math"/>
                              </a:rPr>
                              <m:t>𝑒</m:t>
                            </m:r>
                          </m:sup>
                        </m:sSup>
                        <m:d>
                          <m:dPr>
                            <m:ctrlPr>
                              <a:rPr lang="en-US" sz="15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5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sz="1500" i="1">
                                <a:latin typeface="Cambria Math"/>
                              </a:rPr>
                              <m:t>→</m:t>
                            </m:r>
                            <m:r>
                              <a:rPr lang="en-US" sz="1500" i="1">
                                <a:latin typeface="Cambria Math"/>
                              </a:rPr>
                              <m:t>𝑗</m:t>
                            </m:r>
                          </m:e>
                        </m:d>
                        <m:r>
                          <a:rPr lang="en-US" sz="1500" b="0" i="1" smtClean="0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sz="1500" b="0" i="1" smtClean="0">
                        <a:latin typeface="Cambria Math"/>
                      </a:rPr>
                      <m:t>+</m:t>
                    </m:r>
                    <m:r>
                      <a:rPr lang="en-US" sz="1500" i="1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5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1500" i="1">
                            <a:latin typeface="Cambria Math"/>
                          </a:rPr>
                          <m:t> </m:t>
                        </m:r>
                        <m:f>
                          <m:fPr>
                            <m:ctrlPr>
                              <a:rPr lang="en-US" sz="15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1500" i="1">
                                <a:latin typeface="Cambria Math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sz="15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15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sz="1500" i="1">
                                    <a:latin typeface="Cambria Math"/>
                                  </a:rPr>
                                  <m:t>→</m:t>
                                </m:r>
                                <m:r>
                                  <a:rPr lang="en-US" sz="1500" i="1">
                                    <a:latin typeface="Cambria Math"/>
                                  </a:rPr>
                                  <m:t>𝑖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sz="15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500" i="1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1500" i="1">
                                    <a:latin typeface="Cambria Math"/>
                                  </a:rPr>
                                  <m:t>𝑟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5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15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sz="1500" i="1">
                                    <a:latin typeface="Cambria Math"/>
                                  </a:rPr>
                                  <m:t>→</m:t>
                                </m:r>
                                <m:r>
                                  <a:rPr lang="en-US" sz="1500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1500" i="1">
                                    <a:latin typeface="Cambria Math"/>
                                  </a:rPr>
                                  <m:t>→</m:t>
                                </m:r>
                                <m:r>
                                  <a:rPr lang="en-US" sz="1500" i="1">
                                    <a:latin typeface="Cambria Math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sz="1500" i="1">
                                <a:latin typeface="Cambria Math"/>
                              </a:rPr>
                              <m:t>𝐺</m:t>
                            </m:r>
                            <m:r>
                              <a:rPr lang="en-US" sz="1500" i="1">
                                <a:latin typeface="Cambria Math"/>
                              </a:rPr>
                              <m:t>(</m:t>
                            </m:r>
                            <m:r>
                              <a:rPr lang="en-US" sz="1500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sz="1500" i="1">
                                <a:latin typeface="Cambria Math"/>
                              </a:rPr>
                              <m:t>→</m:t>
                            </m:r>
                            <m:r>
                              <a:rPr lang="en-US" sz="15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sz="1500" i="1">
                                <a:latin typeface="Cambria Math"/>
                              </a:rPr>
                              <m:t>)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1500">
                                <a:latin typeface="Cambria Math"/>
                              </a:rPr>
                              <m:t>PDF</m:t>
                            </m:r>
                            <m:r>
                              <a:rPr lang="en-US" sz="1500" i="1">
                                <a:latin typeface="Cambria Math"/>
                              </a:rPr>
                              <m:t>(</m:t>
                            </m:r>
                            <m:r>
                              <a:rPr lang="en-US" sz="1500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sz="1500" i="1">
                                <a:latin typeface="Cambria Math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1500" dirty="0" smtClean="0"/>
                  <a:t/>
                </a:r>
                <a:br>
                  <a:rPr lang="en-US" sz="1500" dirty="0" smtClean="0"/>
                </a:b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1500" dirty="0" smtClean="0"/>
                  <a:t/>
                </a:r>
                <a:br>
                  <a:rPr lang="en-US" sz="1500" dirty="0" smtClean="0"/>
                </a:b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5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500" i="1">
                            <a:latin typeface="Cambria Math"/>
                          </a:rPr>
                          <m:t>𝐿</m:t>
                        </m:r>
                      </m:e>
                      <m:sup>
                        <m:r>
                          <a:rPr lang="en-US" sz="1500" i="1">
                            <a:latin typeface="Cambria Math"/>
                          </a:rPr>
                          <m:t>𝑒</m:t>
                        </m:r>
                      </m:sup>
                    </m:sSup>
                    <m:d>
                      <m:dPr>
                        <m:ctrlPr>
                          <a:rPr lang="en-US" sz="15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500" b="0" i="1" smtClean="0">
                            <a:latin typeface="Cambria Math"/>
                          </a:rPr>
                          <m:t>𝑖</m:t>
                        </m:r>
                        <m:r>
                          <a:rPr lang="en-US" sz="1500" b="0" i="1" smtClean="0">
                            <a:latin typeface="Cambria Math"/>
                          </a:rPr>
                          <m:t>→</m:t>
                        </m:r>
                        <m:r>
                          <a:rPr lang="en-US" sz="1500" b="0" i="1" smtClean="0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n-US" sz="1500" b="0" i="1" smtClean="0">
                        <a:latin typeface="Cambria Math"/>
                      </a:rPr>
                      <m:t>+ </m:t>
                    </m:r>
                    <m:r>
                      <a:rPr lang="en-US" sz="1500" i="1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5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1500" i="1">
                            <a:latin typeface="Cambria Math"/>
                          </a:rPr>
                          <m:t> </m:t>
                        </m:r>
                        <m:f>
                          <m:fPr>
                            <m:ctrlPr>
                              <a:rPr lang="en-US" sz="15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1500" i="1">
                                <a:latin typeface="Cambria Math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sz="15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15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sz="1500" i="1">
                                    <a:latin typeface="Cambria Math"/>
                                  </a:rPr>
                                  <m:t>→</m:t>
                                </m:r>
                                <m:r>
                                  <a:rPr lang="en-US" sz="1500" i="1">
                                    <a:latin typeface="Cambria Math"/>
                                  </a:rPr>
                                  <m:t>𝑖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sz="15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500" i="1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1500" i="1">
                                    <a:latin typeface="Cambria Math"/>
                                  </a:rPr>
                                  <m:t>𝑟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5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1500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sz="1500" i="1">
                                    <a:latin typeface="Cambria Math"/>
                                  </a:rPr>
                                  <m:t>→</m:t>
                                </m:r>
                                <m:r>
                                  <a:rPr lang="en-US" sz="1500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1500" i="1">
                                    <a:latin typeface="Cambria Math"/>
                                  </a:rPr>
                                  <m:t>→</m:t>
                                </m:r>
                                <m:r>
                                  <a:rPr lang="en-US" sz="1500" i="1">
                                    <a:latin typeface="Cambria Math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sz="1500" i="1">
                                <a:latin typeface="Cambria Math"/>
                              </a:rPr>
                              <m:t>𝐺</m:t>
                            </m:r>
                            <m:r>
                              <a:rPr lang="en-US" sz="1500" i="1">
                                <a:latin typeface="Cambria Math"/>
                              </a:rPr>
                              <m:t>(</m:t>
                            </m:r>
                            <m:r>
                              <a:rPr lang="en-US" sz="1500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sz="1500" i="1">
                                <a:latin typeface="Cambria Math"/>
                              </a:rPr>
                              <m:t>→</m:t>
                            </m:r>
                            <m:r>
                              <a:rPr lang="en-US" sz="15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sz="1500" i="1">
                                <a:latin typeface="Cambria Math"/>
                              </a:rPr>
                              <m:t>)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1500">
                                <a:latin typeface="Cambria Math"/>
                              </a:rPr>
                              <m:t>PDF</m:t>
                            </m:r>
                            <m:r>
                              <a:rPr lang="en-US" sz="1500" i="1">
                                <a:latin typeface="Cambria Math"/>
                              </a:rPr>
                              <m:t>(</m:t>
                            </m:r>
                            <m:r>
                              <a:rPr lang="en-US" sz="1500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sz="1500" i="1">
                                <a:latin typeface="Cambria Math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1500" dirty="0" smtClean="0"/>
                  <a:t/>
                </a:r>
                <a:br>
                  <a:rPr lang="en-US" sz="1500" dirty="0" smtClean="0"/>
                </a:b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1500" dirty="0" smtClean="0"/>
                  <a:t/>
                </a:r>
                <a:br>
                  <a:rPr lang="en-US" sz="1500" dirty="0" smtClean="0"/>
                </a:b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5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500" i="1">
                            <a:latin typeface="Cambria Math"/>
                          </a:rPr>
                          <m:t>𝐿</m:t>
                        </m:r>
                      </m:e>
                      <m:sup>
                        <m:r>
                          <a:rPr lang="en-US" sz="1500" i="1">
                            <a:latin typeface="Cambria Math"/>
                          </a:rPr>
                          <m:t>𝑒</m:t>
                        </m:r>
                      </m:sup>
                    </m:sSup>
                    <m:d>
                      <m:dPr>
                        <m:ctrlPr>
                          <a:rPr lang="en-US" sz="15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500" b="0" i="1" smtClean="0">
                            <a:latin typeface="Cambria Math"/>
                          </a:rPr>
                          <m:t>𝑖</m:t>
                        </m:r>
                        <m:r>
                          <a:rPr lang="en-US" sz="1500" b="0" i="1" smtClean="0">
                            <a:latin typeface="Cambria Math"/>
                          </a:rPr>
                          <m:t>→</m:t>
                        </m:r>
                        <m:r>
                          <a:rPr lang="en-US" sz="1500" b="0" i="1" smtClean="0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n-US" sz="1500" b="0" i="1" smtClean="0">
                        <a:latin typeface="Cambria Math"/>
                      </a:rPr>
                      <m:t>+</m:t>
                    </m:r>
                    <m:nary>
                      <m:naryPr>
                        <m:supHide m:val="on"/>
                        <m:ctrlPr>
                          <a:rPr lang="en-US" sz="1500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1500" b="0" i="1" smtClean="0">
                            <a:latin typeface="Cambria Math"/>
                          </a:rPr>
                          <m:t>𝑘</m:t>
                        </m:r>
                      </m:sub>
                      <m:sup/>
                      <m:e>
                        <m:r>
                          <a:rPr lang="en-US" sz="1500" b="0" i="1" smtClean="0">
                            <a:latin typeface="Cambria Math"/>
                          </a:rPr>
                          <m:t> </m:t>
                        </m:r>
                        <m:r>
                          <a:rPr lang="en-US" sz="1500" b="0" i="1" smtClean="0">
                            <a:latin typeface="Cambria Math"/>
                          </a:rPr>
                          <m:t>𝐿</m:t>
                        </m:r>
                        <m:d>
                          <m:dPr>
                            <m:ctrlPr>
                              <a:rPr lang="en-US" sz="15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500" b="0" i="1" smtClean="0">
                                <a:latin typeface="Cambria Math"/>
                              </a:rPr>
                              <m:t>𝑘</m:t>
                            </m:r>
                            <m:r>
                              <a:rPr lang="en-US" sz="1500" b="0" i="1" smtClean="0">
                                <a:latin typeface="Cambria Math"/>
                              </a:rPr>
                              <m:t>→</m:t>
                            </m:r>
                            <m:r>
                              <a:rPr lang="en-US" sz="1500" b="0" i="1" smtClean="0">
                                <a:latin typeface="Cambria Math"/>
                              </a:rPr>
                              <m:t>𝑖</m:t>
                            </m:r>
                          </m:e>
                        </m:d>
                        <m:sSub>
                          <m:sSubPr>
                            <m:ctrlPr>
                              <a:rPr lang="en-US" sz="15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500" b="0" i="1" smtClean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/>
                              </a:rPr>
                              <m:t>𝑟</m:t>
                            </m:r>
                          </m:sub>
                        </m:sSub>
                        <m:d>
                          <m:dPr>
                            <m:ctrlPr>
                              <a:rPr lang="en-US" sz="15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500" b="0" i="1" smtClean="0">
                                <a:latin typeface="Cambria Math"/>
                              </a:rPr>
                              <m:t>𝑘</m:t>
                            </m:r>
                            <m:r>
                              <a:rPr lang="en-US" sz="1500" b="0" i="1" smtClean="0">
                                <a:latin typeface="Cambria Math"/>
                              </a:rPr>
                              <m:t>→</m:t>
                            </m:r>
                            <m:r>
                              <a:rPr lang="en-US" sz="15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sz="1500" b="0" i="1" smtClean="0">
                                <a:latin typeface="Cambria Math"/>
                              </a:rPr>
                              <m:t>→</m:t>
                            </m:r>
                            <m:r>
                              <a:rPr lang="en-US" sz="1500" b="0" i="1" smtClean="0">
                                <a:latin typeface="Cambria Math"/>
                              </a:rPr>
                              <m:t>𝑗</m:t>
                            </m:r>
                          </m:e>
                        </m:d>
                        <m:r>
                          <a:rPr lang="en-US" sz="1500" b="0" i="1" smtClean="0">
                            <a:latin typeface="Cambria Math"/>
                          </a:rPr>
                          <m:t>𝐺</m:t>
                        </m:r>
                        <m:d>
                          <m:dPr>
                            <m:ctrlPr>
                              <a:rPr lang="en-US" sz="15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500" b="0" i="1" smtClean="0">
                                <a:latin typeface="Cambria Math"/>
                              </a:rPr>
                              <m:t>𝑘</m:t>
                            </m:r>
                            <m:r>
                              <a:rPr lang="en-US" sz="1500" b="0" i="1" smtClean="0">
                                <a:latin typeface="Cambria Math"/>
                              </a:rPr>
                              <m:t>→</m:t>
                            </m:r>
                            <m:r>
                              <a:rPr lang="en-US" sz="15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sz="1500" b="0" i="1" smtClean="0">
                                <a:latin typeface="Cambria Math"/>
                              </a:rPr>
                              <m:t> </m:t>
                            </m:r>
                          </m:e>
                        </m:d>
                        <m:r>
                          <a:rPr lang="en-US" sz="1500" b="0" i="1" smtClean="0">
                            <a:latin typeface="Cambria Math"/>
                          </a:rPr>
                          <m:t> </m:t>
                        </m:r>
                        <m:r>
                          <a:rPr lang="en-US" sz="1500" b="0" i="1" smtClean="0">
                            <a:latin typeface="Cambria Math"/>
                          </a:rPr>
                          <m:t>𝑑𝑘</m:t>
                        </m:r>
                      </m:e>
                    </m:nary>
                  </m:oMath>
                </a14:m>
                <a:endParaRPr lang="en-US" sz="1500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222" t="-846" b="-33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Is This Correct?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459312" y="2523943"/>
                <a:ext cx="185553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𝐿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𝑒</m:t>
                        </m:r>
                      </m:sup>
                    </m:sSup>
                  </m:oMath>
                </a14:m>
                <a:r>
                  <a:rPr lang="en-US" sz="1600" dirty="0" smtClean="0">
                    <a:solidFill>
                      <a:schemeClr val="tx2"/>
                    </a:solidFill>
                    <a:latin typeface="Cambria" pitchFamily="18" charset="0"/>
                  </a:rPr>
                  <a:t> </a:t>
                </a:r>
                <a:r>
                  <a:rPr lang="en-US" sz="1600" dirty="0" smtClean="0">
                    <a:solidFill>
                      <a:schemeClr val="tx2"/>
                    </a:solidFill>
                    <a:latin typeface="Cambria" pitchFamily="18" charset="0"/>
                  </a:rPr>
                  <a:t>is a constant,</a:t>
                </a:r>
                <a:br>
                  <a:rPr lang="en-US" sz="1600" dirty="0" smtClean="0">
                    <a:solidFill>
                      <a:schemeClr val="tx2"/>
                    </a:solidFill>
                    <a:latin typeface="Cambria" pitchFamily="18" charset="0"/>
                  </a:rPr>
                </a:br>
                <a:r>
                  <a:rPr lang="en-US" sz="1600" dirty="0" smtClean="0">
                    <a:solidFill>
                      <a:schemeClr val="tx2"/>
                    </a:solidFill>
                    <a:latin typeface="Cambria" pitchFamily="18" charset="0"/>
                  </a:rPr>
                  <a:t>so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2"/>
                        </a:solidFill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𝐿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𝑒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𝐿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𝑒</m:t>
                        </m:r>
                      </m:sup>
                    </m:sSup>
                  </m:oMath>
                </a14:m>
                <a:endParaRPr lang="en-US" sz="1600" dirty="0">
                  <a:solidFill>
                    <a:schemeClr val="tx2"/>
                  </a:solidFill>
                  <a:latin typeface="Cambria" pitchFamily="18" charset="0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312" y="2523943"/>
                <a:ext cx="1855531" cy="584775"/>
              </a:xfrm>
              <a:prstGeom prst="rect">
                <a:avLst/>
              </a:prstGeom>
              <a:blipFill rotWithShape="1">
                <a:blip r:embed="rId3"/>
                <a:stretch>
                  <a:fillRect l="-1974" t="-4167" b="-1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6257695" y="3200854"/>
                <a:ext cx="2713011" cy="776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2"/>
                        </a:solidFill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𝑓</m:t>
                            </m:r>
                            <m:r>
                              <a:rPr lang="en-US" sz="1600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sz="1600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𝑘</m:t>
                            </m:r>
                            <m:r>
                              <a:rPr lang="en-US" sz="1600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)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P</m:t>
                            </m:r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DF</m:t>
                            </m:r>
                            <m:r>
                              <a:rPr lang="en-US" sz="1600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sz="1600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𝑘</m:t>
                            </m:r>
                            <m:r>
                              <a:rPr lang="en-US" sz="1600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1600" dirty="0" smtClean="0">
                    <a:solidFill>
                      <a:schemeClr val="tx2"/>
                    </a:solidFill>
                    <a:latin typeface="Cambria" pitchFamily="18" charset="0"/>
                  </a:rPr>
                  <a:t> is the definition of Monte Carlo integration</a:t>
                </a:r>
                <a:endParaRPr lang="en-US" sz="1600" dirty="0">
                  <a:solidFill>
                    <a:schemeClr val="tx2"/>
                  </a:solidFill>
                  <a:latin typeface="Cambria" pitchFamily="18" charset="0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695" y="3200854"/>
                <a:ext cx="2713011" cy="776816"/>
              </a:xfrm>
              <a:prstGeom prst="rect">
                <a:avLst/>
              </a:prstGeom>
              <a:blipFill rotWithShape="1">
                <a:blip r:embed="rId4"/>
                <a:stretch>
                  <a:fillRect l="-1348" b="-8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341355" y="4072367"/>
            <a:ext cx="1110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  <a:latin typeface="Cambria" pitchFamily="18" charset="0"/>
              </a:rPr>
              <a:t>Q.E.D.</a:t>
            </a:r>
            <a:endParaRPr lang="en-US" sz="1600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16445" y="1785370"/>
            <a:ext cx="1855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  <a:latin typeface="Cambria" pitchFamily="18" charset="0"/>
              </a:rPr>
              <a:t>Russian roulette omitted for brevity</a:t>
            </a:r>
            <a:endParaRPr lang="en-US" sz="1600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81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Visualization of scene as more and more samples are averaged</a:t>
            </a:r>
          </a:p>
          <a:p>
            <a:r>
              <a:rPr lang="en-US" dirty="0" smtClean="0"/>
              <a:t>Screenshots from “</a:t>
            </a:r>
            <a:r>
              <a:rPr lang="en-US" dirty="0" err="1" smtClean="0"/>
              <a:t>smallpt</a:t>
            </a:r>
            <a:r>
              <a:rPr lang="en-US" dirty="0" smtClean="0"/>
              <a:t>” path tracer by Kevin </a:t>
            </a:r>
            <a:r>
              <a:rPr lang="en-US" dirty="0" err="1" smtClean="0"/>
              <a:t>Beason</a:t>
            </a:r>
            <a:endParaRPr lang="en-US" dirty="0" smtClean="0"/>
          </a:p>
          <a:p>
            <a:pPr lvl="1"/>
            <a:r>
              <a:rPr lang="en-US" dirty="0"/>
              <a:t>(</a:t>
            </a:r>
            <a:r>
              <a:rPr lang="en-US" dirty="0" smtClean="0"/>
              <a:t>in 99 lines of C++!)</a:t>
            </a:r>
          </a:p>
          <a:p>
            <a:pPr lvl="1"/>
            <a:r>
              <a:rPr lang="en-US" sz="1600" dirty="0">
                <a:hlinkClick r:id="rId2"/>
              </a:rPr>
              <a:t>http://www.kevinbeason.com/smallpt</a:t>
            </a:r>
            <a:r>
              <a:rPr lang="en-US" sz="1600" dirty="0" smtClean="0">
                <a:hlinkClick r:id="rId2"/>
              </a:rPr>
              <a:t>/</a:t>
            </a:r>
            <a:r>
              <a:rPr lang="en-US" sz="1600" dirty="0" smtClean="0"/>
              <a:t> </a:t>
            </a:r>
          </a:p>
          <a:p>
            <a:endParaRPr lang="en-US" smtClean="0"/>
          </a:p>
          <a:p>
            <a:endParaRPr lang="en-US" dirty="0"/>
          </a:p>
          <a:p>
            <a:r>
              <a:rPr lang="en-US" dirty="0" smtClean="0"/>
              <a:t>Final image: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Progressive Refinement</a:t>
            </a:r>
            <a:endParaRPr lang="en-US" dirty="0"/>
          </a:p>
        </p:txBody>
      </p:sp>
      <p:pic>
        <p:nvPicPr>
          <p:cNvPr id="36868" name="Picture 4" descr="http://www.kevinbeason.com/smallpt/result_25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147" y="1981965"/>
            <a:ext cx="3420753" cy="256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65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8 samples per pixel in 13 seconds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Progressive Refinement</a:t>
            </a:r>
            <a:endParaRPr lang="en-US" dirty="0"/>
          </a:p>
        </p:txBody>
      </p:sp>
      <p:pic>
        <p:nvPicPr>
          <p:cNvPr id="37890" name="Picture 2" descr="http://www.kevinbeason.com/smallpt/result_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412" y="959671"/>
            <a:ext cx="4432826" cy="332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39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40 samples per pixel in 63 seconds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Progressive Refinement</a:t>
            </a:r>
            <a:endParaRPr 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27412" y="959671"/>
            <a:ext cx="4432826" cy="332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45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200 samples per pixel in 5 minutes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Progressive Refinement</a:t>
            </a:r>
            <a:endParaRPr 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27412" y="959671"/>
            <a:ext cx="4432826" cy="332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10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1000 samples per pixel in 25 minutes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Progressive Refinement</a:t>
            </a:r>
            <a:endParaRPr 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27412" y="959671"/>
            <a:ext cx="4432826" cy="332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55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5000 samples per pixel in 124 minutes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Progressive Refinement</a:t>
            </a:r>
            <a:endParaRPr 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27412" y="959671"/>
            <a:ext cx="4432826" cy="332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0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25,000 samples per pixel in 10.3 hours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Progressive Refinement</a:t>
            </a:r>
            <a:endParaRPr 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27412" y="959671"/>
            <a:ext cx="4432826" cy="332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5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i="1" dirty="0"/>
              <a:t>S</a:t>
            </a:r>
            <a:r>
              <a:rPr lang="en-US" i="1" dirty="0" smtClean="0"/>
              <a:t>lowly</a:t>
            </a:r>
            <a:endParaRPr lang="en-US" dirty="0" smtClean="0"/>
          </a:p>
          <a:p>
            <a:r>
              <a:rPr lang="en-US" dirty="0" smtClean="0"/>
              <a:t>Low chance of randomly shooting a ray towards a light, for example</a:t>
            </a:r>
          </a:p>
          <a:p>
            <a:r>
              <a:rPr lang="en-US" dirty="0" smtClean="0"/>
              <a:t>Most rays gather little to no light</a:t>
            </a:r>
          </a:p>
          <a:p>
            <a:r>
              <a:rPr lang="en-US" dirty="0" smtClean="0"/>
              <a:t>Need to average many samples to get good results</a:t>
            </a:r>
          </a:p>
          <a:p>
            <a:r>
              <a:rPr lang="en-US" dirty="0" smtClean="0"/>
              <a:t>Need to wait a long time</a:t>
            </a:r>
          </a:p>
          <a:p>
            <a:endParaRPr lang="en-US" dirty="0" smtClean="0"/>
          </a:p>
          <a:p>
            <a:r>
              <a:rPr lang="en-US" dirty="0" smtClean="0"/>
              <a:t>How can we modify the algorithm to converge more quickly?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Quickly Does This Converge?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93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Consider a function that looks like this:</a:t>
                </a:r>
              </a:p>
              <a:p>
                <a:r>
                  <a:rPr lang="en-US" dirty="0" smtClean="0"/>
                  <a:t>We sample uniformly along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 smtClean="0"/>
                  <a:t> axis</a:t>
                </a:r>
              </a:p>
              <a:p>
                <a:r>
                  <a:rPr lang="en-US" dirty="0" smtClean="0"/>
                  <a:t>But the spike contributes more to the</a:t>
                </a:r>
                <a:br>
                  <a:rPr lang="en-US" dirty="0" smtClean="0"/>
                </a:br>
                <a:r>
                  <a:rPr lang="en-US" dirty="0" smtClean="0"/>
                  <a:t>integral than the rest of the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∴</m:t>
                    </m:r>
                  </m:oMath>
                </a14:m>
                <a:r>
                  <a:rPr lang="en-US" dirty="0" smtClean="0"/>
                  <a:t> Most samples will give bad estimates of the area under the curve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∴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Will take a long time to converge to correct answer</a:t>
                </a:r>
              </a:p>
              <a:p>
                <a:endParaRPr lang="en-US" dirty="0"/>
              </a:p>
              <a:p>
                <a:r>
                  <a:rPr lang="en-US" dirty="0" smtClean="0"/>
                  <a:t>Lighting equation looks like this!</a:t>
                </a:r>
              </a:p>
              <a:p>
                <a:pPr lvl="1"/>
                <a:r>
                  <a:rPr lang="en-US" dirty="0" smtClean="0"/>
                  <a:t>Spikes from lights and brighter objects, rest of the scene uniform, dimmer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222" t="-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Importance Sampling (1/2)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554975" y="523945"/>
            <a:ext cx="3541296" cy="2008486"/>
            <a:chOff x="5554975" y="448524"/>
            <a:chExt cx="3541296" cy="2008486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5554975" y="2305313"/>
              <a:ext cx="2605101" cy="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Freeform 5"/>
            <p:cNvSpPr/>
            <p:nvPr/>
          </p:nvSpPr>
          <p:spPr>
            <a:xfrm>
              <a:off x="5554975" y="710967"/>
              <a:ext cx="3359565" cy="1746043"/>
            </a:xfrm>
            <a:custGeom>
              <a:avLst/>
              <a:gdLst>
                <a:gd name="connsiteX0" fmla="*/ 0 w 5438775"/>
                <a:gd name="connsiteY0" fmla="*/ 2553040 h 2826655"/>
                <a:gd name="connsiteX1" fmla="*/ 381000 w 5438775"/>
                <a:gd name="connsiteY1" fmla="*/ 340 h 2826655"/>
                <a:gd name="connsiteX2" fmla="*/ 704850 w 5438775"/>
                <a:gd name="connsiteY2" fmla="*/ 2372065 h 2826655"/>
                <a:gd name="connsiteX3" fmla="*/ 2095500 w 5438775"/>
                <a:gd name="connsiteY3" fmla="*/ 2505415 h 2826655"/>
                <a:gd name="connsiteX4" fmla="*/ 2857500 w 5438775"/>
                <a:gd name="connsiteY4" fmla="*/ 2819740 h 2826655"/>
                <a:gd name="connsiteX5" fmla="*/ 3314700 w 5438775"/>
                <a:gd name="connsiteY5" fmla="*/ 2172040 h 2826655"/>
                <a:gd name="connsiteX6" fmla="*/ 3800475 w 5438775"/>
                <a:gd name="connsiteY6" fmla="*/ 2276815 h 2826655"/>
                <a:gd name="connsiteX7" fmla="*/ 4019550 w 5438775"/>
                <a:gd name="connsiteY7" fmla="*/ 2429215 h 2826655"/>
                <a:gd name="connsiteX8" fmla="*/ 4067175 w 5438775"/>
                <a:gd name="connsiteY8" fmla="*/ 2210140 h 2826655"/>
                <a:gd name="connsiteX9" fmla="*/ 5438775 w 5438775"/>
                <a:gd name="connsiteY9" fmla="*/ 2524465 h 282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8775" h="2826655">
                  <a:moveTo>
                    <a:pt x="0" y="2553040"/>
                  </a:moveTo>
                  <a:cubicBezTo>
                    <a:pt x="131762" y="1291771"/>
                    <a:pt x="263525" y="30502"/>
                    <a:pt x="381000" y="340"/>
                  </a:cubicBezTo>
                  <a:cubicBezTo>
                    <a:pt x="498475" y="-29822"/>
                    <a:pt x="419100" y="1954553"/>
                    <a:pt x="704850" y="2372065"/>
                  </a:cubicBezTo>
                  <a:cubicBezTo>
                    <a:pt x="990600" y="2789577"/>
                    <a:pt x="1736725" y="2430803"/>
                    <a:pt x="2095500" y="2505415"/>
                  </a:cubicBezTo>
                  <a:cubicBezTo>
                    <a:pt x="2454275" y="2580027"/>
                    <a:pt x="2654300" y="2875303"/>
                    <a:pt x="2857500" y="2819740"/>
                  </a:cubicBezTo>
                  <a:cubicBezTo>
                    <a:pt x="3060700" y="2764178"/>
                    <a:pt x="3157538" y="2262527"/>
                    <a:pt x="3314700" y="2172040"/>
                  </a:cubicBezTo>
                  <a:cubicBezTo>
                    <a:pt x="3471863" y="2081552"/>
                    <a:pt x="3683000" y="2233953"/>
                    <a:pt x="3800475" y="2276815"/>
                  </a:cubicBezTo>
                  <a:cubicBezTo>
                    <a:pt x="3917950" y="2319677"/>
                    <a:pt x="3975100" y="2440328"/>
                    <a:pt x="4019550" y="2429215"/>
                  </a:cubicBezTo>
                  <a:cubicBezTo>
                    <a:pt x="4064000" y="2418102"/>
                    <a:pt x="3830638" y="2194265"/>
                    <a:pt x="4067175" y="2210140"/>
                  </a:cubicBezTo>
                  <a:cubicBezTo>
                    <a:pt x="4303712" y="2226015"/>
                    <a:pt x="4871243" y="2375240"/>
                    <a:pt x="5438775" y="2524465"/>
                  </a:cubicBezTo>
                </a:path>
              </a:pathLst>
            </a:cu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599875" y="1567990"/>
              <a:ext cx="1496396" cy="841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5554975" y="448524"/>
              <a:ext cx="0" cy="18544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3346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Random variable</a:t>
                </a:r>
              </a:p>
              <a:p>
                <a:pPr lvl="1"/>
                <a:r>
                  <a:rPr lang="en-US" dirty="0" smtClean="0"/>
                  <a:t>Denoted by a capital letter, e.g.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𝑋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Technically neither random nor a variable; rather, a real-valued function.</a:t>
                </a:r>
                <a:br>
                  <a:rPr lang="en-US" dirty="0" smtClean="0"/>
                </a:br>
                <a:r>
                  <a:rPr lang="en-US" dirty="0" smtClean="0"/>
                  <a:t>Return value of function based on some random input.</a:t>
                </a:r>
                <a:endParaRPr lang="en-US" dirty="0" smtClean="0"/>
              </a:p>
              <a:p>
                <a:pPr lvl="2"/>
                <a:r>
                  <a:rPr lang="en-US" dirty="0" smtClean="0"/>
                  <a:t>Formally: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𝑋</m:t>
                    </m:r>
                  </m:oMath>
                </a14:m>
                <a:r>
                  <a:rPr lang="en-US" dirty="0" smtClean="0"/>
                  <a:t> is 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𝑋</m:t>
                    </m:r>
                    <m:r>
                      <a:rPr lang="en-US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en-US" dirty="0" smtClean="0"/>
                  <a:t> (element of probability space)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 smtClean="0"/>
                  <a:t> (real number)</a:t>
                </a:r>
              </a:p>
              <a:p>
                <a:pPr lvl="1"/>
                <a:r>
                  <a:rPr lang="en-US" dirty="0" smtClean="0"/>
                  <a:t>For example,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𝐻</m:t>
                    </m:r>
                  </m:oMath>
                </a14:m>
                <a:r>
                  <a:rPr lang="en-US" dirty="0" smtClean="0"/>
                  <a:t> could be the number of times you get heads</a:t>
                </a:r>
                <a:br>
                  <a:rPr lang="en-US" dirty="0" smtClean="0"/>
                </a:br>
                <a:r>
                  <a:rPr lang="en-US" dirty="0" smtClean="0"/>
                  <a:t>when flipping a fair coin twice.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𝐻</m:t>
                    </m:r>
                    <m:r>
                      <a:rPr lang="en-US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en-US" dirty="0" smtClean="0"/>
                  <a:t> (heads/heads, heads/tails, tails/heads, or tails/tails)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 smtClean="0"/>
                  <a:t> (2, 1, or 0)</a:t>
                </a:r>
              </a:p>
              <a:p>
                <a:pPr lvl="1"/>
                <a:r>
                  <a:rPr lang="en-US" dirty="0" smtClean="0"/>
                  <a:t>In computer graphics, “element of probability space” is typically return value of </a:t>
                </a:r>
                <a:r>
                  <a:rPr lang="en-US" sz="1600" dirty="0" smtClean="0">
                    <a:latin typeface="Consolas" pitchFamily="49" charset="0"/>
                    <a:cs typeface="Consolas" pitchFamily="49" charset="0"/>
                  </a:rPr>
                  <a:t>rand()</a:t>
                </a:r>
                <a:endParaRPr lang="en-US" dirty="0" smtClean="0"/>
              </a:p>
              <a:p>
                <a:pPr lvl="2"/>
                <a:r>
                  <a:rPr lang="en-US" dirty="0" smtClean="0"/>
                  <a:t>Think of any function that uses </a:t>
                </a:r>
                <a:r>
                  <a:rPr lang="en-US" sz="1400" dirty="0" smtClean="0">
                    <a:latin typeface="Consolas" pitchFamily="49" charset="0"/>
                    <a:cs typeface="Consolas" pitchFamily="49" charset="0"/>
                  </a:rPr>
                  <a:t>rand()</a:t>
                </a:r>
                <a:r>
                  <a:rPr lang="en-US" dirty="0" smtClean="0"/>
                  <a:t> and returns a </a:t>
                </a:r>
                <a:r>
                  <a:rPr lang="en-US" sz="1400" dirty="0" smtClean="0">
                    <a:latin typeface="Consolas" pitchFamily="49" charset="0"/>
                    <a:cs typeface="Consolas" pitchFamily="49" charset="0"/>
                  </a:rPr>
                  <a:t>float</a:t>
                </a:r>
                <a:r>
                  <a:rPr lang="en-US" dirty="0" smtClean="0"/>
                  <a:t> as a random variable</a:t>
                </a:r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3"/>
                <a:stretch>
                  <a:fillRect l="-222" t="-846" r="-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 Probability Refresher (</a:t>
            </a:r>
            <a:r>
              <a:rPr lang="en-US" dirty="0" smtClean="0"/>
              <a:t>1/7)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39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Fix by sampling more often near the spikes in the function</a:t>
            </a:r>
          </a:p>
          <a:p>
            <a:pPr lvl="1"/>
            <a:r>
              <a:rPr lang="en-US" dirty="0" smtClean="0"/>
              <a:t>Called </a:t>
            </a:r>
            <a:r>
              <a:rPr lang="en-US" b="1" dirty="0" smtClean="0"/>
              <a:t>Importance Sampling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 terms of Monte Carlo rendering</a:t>
            </a:r>
          </a:p>
          <a:p>
            <a:pPr lvl="1"/>
            <a:r>
              <a:rPr lang="en-US" dirty="0" smtClean="0"/>
              <a:t>Recursive ray direction chosen by sampling random point on hemisphere</a:t>
            </a:r>
          </a:p>
          <a:p>
            <a:pPr lvl="1"/>
            <a:r>
              <a:rPr lang="en-US" dirty="0" smtClean="0"/>
              <a:t>Prefer rays that point towards light sources</a:t>
            </a:r>
          </a:p>
          <a:p>
            <a:pPr lvl="1"/>
            <a:r>
              <a:rPr lang="en-US" dirty="0" smtClean="0"/>
              <a:t>Prefer rays that point along specular highlight spike in BRDF</a:t>
            </a:r>
          </a:p>
          <a:p>
            <a:pPr lvl="1"/>
            <a:r>
              <a:rPr lang="en-US" dirty="0" smtClean="0"/>
              <a:t>Many other heuristics</a:t>
            </a:r>
          </a:p>
          <a:p>
            <a:pPr lvl="1"/>
            <a:r>
              <a:rPr lang="en-US" dirty="0" smtClean="0"/>
              <a:t>Makes PDF (and, thus,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PDF(k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)</a:t>
            </a:r>
            <a:r>
              <a:rPr lang="en-US" dirty="0" smtClean="0"/>
              <a:t> term) more complex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Importance Sampling </a:t>
            </a:r>
            <a:r>
              <a:rPr lang="en-US" dirty="0" smtClean="0"/>
              <a:t>(2/2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5895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98990"/>
                <a:ext cx="8229600" cy="368731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 smtClean="0"/>
                  <a:t>Favor directly sampling light sources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dirty="0" smtClean="0"/>
                  <a:t>(since lights represent a spike in the incoming light intensity)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dirty="0" smtClean="0"/>
                  <a:t>‘Allocate’ part of the probability space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𝑋</m:t>
                    </m:r>
                  </m:oMath>
                </a14:m>
                <a:r>
                  <a:rPr lang="en-US" dirty="0" smtClean="0"/>
                  <a:t> to sampling direct light sources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dirty="0" smtClean="0"/>
                  <a:t>With some fixed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𝑑𝑖𝑟𝑒𝑐𝑡</m:t>
                        </m:r>
                      </m:sub>
                    </m:sSub>
                  </m:oMath>
                </a14:m>
                <a:r>
                  <a:rPr lang="en-US" dirty="0" smtClean="0"/>
                  <a:t> (= 0.1 perhaps),</a:t>
                </a:r>
              </a:p>
              <a:p>
                <a:pPr lvl="2">
                  <a:lnSpc>
                    <a:spcPct val="110000"/>
                  </a:lnSpc>
                </a:pPr>
                <a:r>
                  <a:rPr lang="en-US" dirty="0" smtClean="0"/>
                  <a:t>Trace a ray directly to a light</a:t>
                </a:r>
              </a:p>
              <a:p>
                <a:pPr lvl="2">
                  <a:lnSpc>
                    <a:spcPct val="11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P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DF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𝑘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𝑑𝑖𝑟𝑒𝑐𝑡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×</m:t>
                    </m:r>
                  </m:oMath>
                </a14:m>
                <a:r>
                  <a:rPr lang="en-US" dirty="0" smtClean="0"/>
                  <a:t> (probability of choosing light)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×</m:t>
                    </m:r>
                  </m:oMath>
                </a14:m>
                <a:r>
                  <a:rPr lang="en-US" dirty="0" smtClean="0"/>
                  <a:t> (probability of choosing point on light, for area lights)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dirty="0" smtClean="0"/>
                  <a:t>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(1 −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𝑑𝑖𝑟𝑒𝑐𝑡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,</a:t>
                </a:r>
              </a:p>
              <a:p>
                <a:pPr lvl="2">
                  <a:lnSpc>
                    <a:spcPct val="110000"/>
                  </a:lnSpc>
                </a:pPr>
                <a:r>
                  <a:rPr lang="en-US" dirty="0" smtClean="0"/>
                  <a:t>Pick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like we did before</a:t>
                </a:r>
              </a:p>
              <a:p>
                <a:pPr lvl="2">
                  <a:lnSpc>
                    <a:spcPct val="11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P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DF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𝑘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1 −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𝑑𝑖𝑟𝑒𝑐𝑡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×</m:t>
                    </m:r>
                  </m:oMath>
                </a14:m>
                <a:r>
                  <a:rPr lang="en-US" dirty="0" smtClean="0"/>
                  <a:t> (probability of picking point on hemisphere, like before)</a:t>
                </a:r>
                <a:endParaRPr lang="en-US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98990"/>
                <a:ext cx="8229600" cy="3687310"/>
              </a:xfrm>
              <a:blipFill rotWithShape="1">
                <a:blip r:embed="rId2"/>
                <a:stretch>
                  <a:fillRect l="-222" t="-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Importance Sampling Strategies (1/2)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3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>
                  <a:lnSpc>
                    <a:spcPct val="110000"/>
                  </a:lnSpc>
                </a:pPr>
                <a:r>
                  <a:rPr lang="en-US" dirty="0" smtClean="0"/>
                  <a:t>Use the BRDF as the PDF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dirty="0" smtClean="0"/>
                  <a:t>Favor selecting hemisphere points that correspond to BRDF spikes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dirty="0" smtClean="0"/>
                  <a:t>More likely to trace a ray through the spike of the BRDF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dirty="0" smtClean="0"/>
                  <a:t>Rays tend to lose less brightness due to BRDF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dirty="0" smtClean="0"/>
                  <a:t>Math can be subtle</a:t>
                </a:r>
              </a:p>
              <a:p>
                <a:pPr lvl="2">
                  <a:lnSpc>
                    <a:spcPct val="110000"/>
                  </a:lnSpc>
                </a:pPr>
                <a:r>
                  <a:rPr lang="en-US" dirty="0" smtClean="0"/>
                  <a:t>PDFs must integrate to 1</a:t>
                </a:r>
              </a:p>
              <a:p>
                <a:pPr lvl="2">
                  <a:lnSpc>
                    <a:spcPct val="110000"/>
                  </a:lnSpc>
                </a:pPr>
                <a:r>
                  <a:rPr lang="en-US" dirty="0" smtClean="0"/>
                  <a:t>BRDFs don’t necessarily integrate to 1</a:t>
                </a:r>
              </a:p>
              <a:p>
                <a:pPr lvl="2">
                  <a:lnSpc>
                    <a:spcPct val="110000"/>
                  </a:lnSpc>
                </a:pPr>
                <a:r>
                  <a:rPr lang="en-US" dirty="0" smtClean="0"/>
                  <a:t>Need to divide BRDF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∫</m:t>
                    </m:r>
                  </m:oMath>
                </a14:m>
                <a:r>
                  <a:rPr lang="en-US" dirty="0" smtClean="0"/>
                  <a:t>BRDF to obtain a PDF weighted by BRDF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222" t="-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Importance Sampling Strategies </a:t>
            </a:r>
            <a:r>
              <a:rPr lang="en-US" dirty="0" smtClean="0"/>
              <a:t>(2/2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242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Much research into Monte Carlo techniques that converge quickly</a:t>
            </a:r>
          </a:p>
          <a:p>
            <a:endParaRPr lang="en-US" dirty="0" smtClean="0"/>
          </a:p>
          <a:p>
            <a:r>
              <a:rPr lang="en-US" dirty="0" smtClean="0"/>
              <a:t>Bidirectional Path Tracing (BDPT)</a:t>
            </a:r>
            <a:endParaRPr lang="en-US" dirty="0"/>
          </a:p>
          <a:p>
            <a:pPr lvl="1"/>
            <a:r>
              <a:rPr lang="en-US" dirty="0" smtClean="0"/>
              <a:t>Extension of normal path tracing, by </a:t>
            </a:r>
            <a:r>
              <a:rPr lang="en-US" dirty="0" err="1" smtClean="0"/>
              <a:t>Lafortune</a:t>
            </a:r>
            <a:r>
              <a:rPr lang="en-US" dirty="0" smtClean="0"/>
              <a:t> and </a:t>
            </a:r>
            <a:r>
              <a:rPr lang="en-US" dirty="0" err="1" smtClean="0"/>
              <a:t>Willems</a:t>
            </a:r>
            <a:r>
              <a:rPr lang="en-US" dirty="0" smtClean="0"/>
              <a:t>, 1996</a:t>
            </a:r>
          </a:p>
          <a:p>
            <a:pPr lvl="1"/>
            <a:r>
              <a:rPr lang="en-US" dirty="0" smtClean="0"/>
              <a:t>Like path tracing, converges to correct evaluation of rendering equation</a:t>
            </a:r>
          </a:p>
          <a:p>
            <a:pPr lvl="1"/>
            <a:r>
              <a:rPr lang="en-US" dirty="0" smtClean="0"/>
              <a:t>Converges faster than conventional path tracing</a:t>
            </a:r>
          </a:p>
          <a:p>
            <a:endParaRPr lang="en-US" dirty="0"/>
          </a:p>
          <a:p>
            <a:r>
              <a:rPr lang="en-US" dirty="0" smtClean="0"/>
              <a:t>Core idea: forward map </a:t>
            </a:r>
            <a:r>
              <a:rPr lang="en-US" i="1" dirty="0" smtClean="0"/>
              <a:t>and</a:t>
            </a:r>
            <a:r>
              <a:rPr lang="en-US" dirty="0" smtClean="0"/>
              <a:t> back map (meet in the middle)</a:t>
            </a:r>
          </a:p>
          <a:p>
            <a:pPr lvl="1"/>
            <a:r>
              <a:rPr lang="en-US" dirty="0" smtClean="0"/>
              <a:t>This isn’t the last time we’ll see this idea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Bidirectional Path Tracing (1/2)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85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First, trace a random path from</a:t>
            </a:r>
            <a:br>
              <a:rPr lang="en-US" dirty="0" smtClean="0"/>
            </a:br>
            <a:r>
              <a:rPr lang="en-US" dirty="0" smtClean="0"/>
              <a:t>a light source through the scene</a:t>
            </a:r>
          </a:p>
          <a:p>
            <a:r>
              <a:rPr lang="en-US" dirty="0" smtClean="0"/>
              <a:t>Second, trace a random path from</a:t>
            </a:r>
            <a:br>
              <a:rPr lang="en-US" dirty="0" smtClean="0"/>
            </a:br>
            <a:r>
              <a:rPr lang="en-US" dirty="0" smtClean="0"/>
              <a:t>the eye through the scene</a:t>
            </a:r>
          </a:p>
          <a:p>
            <a:r>
              <a:rPr lang="en-US" dirty="0" smtClean="0"/>
              <a:t>Finally, send luminance from each</a:t>
            </a:r>
            <a:br>
              <a:rPr lang="en-US" dirty="0" smtClean="0"/>
            </a:br>
            <a:r>
              <a:rPr lang="en-US" dirty="0" smtClean="0"/>
              <a:t>hop in the light path to each hop in</a:t>
            </a:r>
            <a:br>
              <a:rPr lang="en-US" dirty="0" smtClean="0"/>
            </a:br>
            <a:r>
              <a:rPr lang="en-US" dirty="0" smtClean="0"/>
              <a:t>the eye path</a:t>
            </a:r>
          </a:p>
          <a:p>
            <a:endParaRPr lang="en-US" dirty="0"/>
          </a:p>
          <a:p>
            <a:r>
              <a:rPr lang="en-US" dirty="0" smtClean="0"/>
              <a:t>Pro: every hop gets direct lighting contribution</a:t>
            </a:r>
          </a:p>
          <a:p>
            <a:r>
              <a:rPr lang="en-US" dirty="0" smtClean="0"/>
              <a:t>Con: computing the probability to divide by is trickier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Bidirectional Path Tracing (2/2)</a:t>
            </a:r>
            <a:endParaRPr 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231" y="605800"/>
            <a:ext cx="4225263" cy="2831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67442" y="3397516"/>
            <a:ext cx="3184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ambria" pitchFamily="18" charset="0"/>
              </a:rPr>
              <a:t>Schematic diagram from original paper [</a:t>
            </a:r>
            <a:r>
              <a:rPr lang="en-US" sz="1400" dirty="0" err="1" smtClean="0">
                <a:latin typeface="Cambria" pitchFamily="18" charset="0"/>
              </a:rPr>
              <a:t>Lafortune</a:t>
            </a:r>
            <a:r>
              <a:rPr lang="en-US" sz="1400" dirty="0" smtClean="0">
                <a:latin typeface="Cambria" pitchFamily="18" charset="0"/>
              </a:rPr>
              <a:t>, </a:t>
            </a:r>
            <a:r>
              <a:rPr lang="en-US" sz="1400" dirty="0" err="1" smtClean="0">
                <a:latin typeface="Cambria" pitchFamily="18" charset="0"/>
              </a:rPr>
              <a:t>Willems</a:t>
            </a:r>
            <a:r>
              <a:rPr lang="en-US" sz="1400" dirty="0" smtClean="0">
                <a:latin typeface="Cambria" pitchFamily="18" charset="0"/>
              </a:rPr>
              <a:t>]</a:t>
            </a:r>
            <a:endParaRPr lang="en-US" sz="1400" dirty="0">
              <a:latin typeface="Cambria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79742" y="1352861"/>
            <a:ext cx="31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Cambria" pitchFamily="18" charset="0"/>
              </a:rPr>
              <a:t>1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37729" y="1565330"/>
            <a:ext cx="31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Cambria" pitchFamily="18" charset="0"/>
              </a:rPr>
              <a:t>2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02586" y="1168195"/>
            <a:ext cx="31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Cambria" pitchFamily="18" charset="0"/>
              </a:rPr>
              <a:t>3</a:t>
            </a:r>
            <a:endParaRPr lang="en-US" dirty="0">
              <a:solidFill>
                <a:schemeClr val="tx2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92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Invented by </a:t>
            </a:r>
            <a:r>
              <a:rPr lang="en-US" sz="1800" dirty="0" err="1" smtClean="0"/>
              <a:t>Henrik</a:t>
            </a:r>
            <a:r>
              <a:rPr lang="en-US" sz="1800" dirty="0" smtClean="0"/>
              <a:t> </a:t>
            </a:r>
            <a:r>
              <a:rPr lang="en-US" sz="1800" dirty="0" err="1" smtClean="0"/>
              <a:t>Wann</a:t>
            </a:r>
            <a:r>
              <a:rPr lang="en-US" sz="1800" dirty="0" smtClean="0"/>
              <a:t> Jensen, 1995</a:t>
            </a:r>
          </a:p>
          <a:p>
            <a:r>
              <a:rPr lang="en-US" sz="1800" dirty="0" smtClean="0"/>
              <a:t>Extension of recursive </a:t>
            </a:r>
            <a:r>
              <a:rPr lang="en-US" sz="1800" dirty="0" err="1" smtClean="0"/>
              <a:t>raytracing</a:t>
            </a:r>
            <a:endParaRPr lang="en-US" sz="1800" dirty="0" smtClean="0"/>
          </a:p>
          <a:p>
            <a:r>
              <a:rPr lang="en-US" sz="1800" dirty="0" smtClean="0"/>
              <a:t>Handles diffuse inter-object reflection</a:t>
            </a:r>
            <a:br>
              <a:rPr lang="en-US" sz="1800" dirty="0" smtClean="0"/>
            </a:br>
            <a:r>
              <a:rPr lang="en-US" sz="1800" dirty="0" smtClean="0"/>
              <a:t>and caustics</a:t>
            </a:r>
            <a:endParaRPr lang="en-US" sz="1800" dirty="0"/>
          </a:p>
          <a:p>
            <a:r>
              <a:rPr lang="en-US" sz="1800" dirty="0" smtClean="0"/>
              <a:t>Idea: store all indirect illumination in a</a:t>
            </a:r>
            <a:br>
              <a:rPr lang="en-US" sz="1800" dirty="0" smtClean="0"/>
            </a:br>
            <a:r>
              <a:rPr lang="en-US" sz="1800" dirty="0" smtClean="0"/>
              <a:t>three-dimensional </a:t>
            </a:r>
            <a:r>
              <a:rPr lang="en-US" sz="1800" b="1" dirty="0" smtClean="0"/>
              <a:t>photon map</a:t>
            </a:r>
            <a:endParaRPr lang="en-US" sz="1800" dirty="0" smtClean="0"/>
          </a:p>
          <a:p>
            <a:pPr lvl="1"/>
            <a:r>
              <a:rPr lang="en-US" sz="1600" dirty="0" smtClean="0"/>
              <a:t>A photon contains information about </a:t>
            </a:r>
            <a:br>
              <a:rPr lang="en-US" sz="1600" dirty="0" smtClean="0"/>
            </a:br>
            <a:r>
              <a:rPr lang="en-US" sz="1600" dirty="0" smtClean="0"/>
              <a:t>intensity, color, direction of a packet of light</a:t>
            </a:r>
          </a:p>
          <a:p>
            <a:pPr lvl="1"/>
            <a:r>
              <a:rPr lang="en-US" sz="1600" dirty="0" smtClean="0"/>
              <a:t>A photon map contains photons organized</a:t>
            </a:r>
            <a:br>
              <a:rPr lang="en-US" sz="1600" dirty="0" smtClean="0"/>
            </a:br>
            <a:r>
              <a:rPr lang="en-US" sz="1600" dirty="0" smtClean="0"/>
              <a:t>in 3D space (usually a </a:t>
            </a:r>
            <a:r>
              <a:rPr lang="en-US" sz="1600" dirty="0" err="1" smtClean="0"/>
              <a:t>kd</a:t>
            </a:r>
            <a:r>
              <a:rPr lang="en-US" sz="1600" dirty="0" smtClean="0"/>
              <a:t>-tree)</a:t>
            </a:r>
          </a:p>
          <a:p>
            <a:r>
              <a:rPr lang="en-US" sz="1800" dirty="0" smtClean="0"/>
              <a:t>Photons are sampled during </a:t>
            </a:r>
            <a:r>
              <a:rPr lang="en-US" sz="1800" dirty="0" err="1" smtClean="0"/>
              <a:t>raytracing</a:t>
            </a:r>
            <a:r>
              <a:rPr lang="en-US" sz="1800" dirty="0" smtClean="0"/>
              <a:t> to collect inter-object reflection</a:t>
            </a:r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Photon Mapping</a:t>
            </a:r>
            <a:endParaRPr lang="en-US" dirty="0"/>
          </a:p>
        </p:txBody>
      </p:sp>
      <p:pic>
        <p:nvPicPr>
          <p:cNvPr id="5" name="Picture 5" descr="ewr7_fig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15656" y="369886"/>
            <a:ext cx="3307742" cy="2595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262109" y="2987421"/>
            <a:ext cx="2561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ambria" pitchFamily="18" charset="0"/>
              </a:rPr>
              <a:t>Image: </a:t>
            </a:r>
            <a:r>
              <a:rPr lang="en-US" sz="1400" dirty="0" err="1" smtClean="0">
                <a:latin typeface="Cambria" pitchFamily="18" charset="0"/>
              </a:rPr>
              <a:t>Henrik</a:t>
            </a:r>
            <a:r>
              <a:rPr lang="en-US" sz="1400" dirty="0" smtClean="0">
                <a:latin typeface="Cambria" pitchFamily="18" charset="0"/>
              </a:rPr>
              <a:t> </a:t>
            </a:r>
            <a:r>
              <a:rPr lang="en-US" sz="1400" dirty="0" err="1" smtClean="0">
                <a:latin typeface="Cambria" pitchFamily="18" charset="0"/>
              </a:rPr>
              <a:t>Wann</a:t>
            </a:r>
            <a:r>
              <a:rPr lang="en-US" sz="1400" dirty="0" smtClean="0">
                <a:latin typeface="Cambria" pitchFamily="18" charset="0"/>
              </a:rPr>
              <a:t> Jensen</a:t>
            </a:r>
            <a:endParaRPr lang="en-US" sz="1400" dirty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43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Photon Mapping: Supported Lighting Effects</a:t>
            </a:r>
            <a:endParaRPr lang="en-US" dirty="0"/>
          </a:p>
        </p:txBody>
      </p:sp>
      <p:pic>
        <p:nvPicPr>
          <p:cNvPr id="5" name="Picture 4" descr="photonsmal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52179" y="1131230"/>
            <a:ext cx="4141904" cy="3105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6655907" y="1176185"/>
            <a:ext cx="170224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mbria" pitchFamily="18" charset="0"/>
              </a:rPr>
              <a:t>Diffuse Color </a:t>
            </a:r>
            <a:endParaRPr lang="en-US" dirty="0" smtClean="0">
              <a:latin typeface="Cambria" pitchFamily="18" charset="0"/>
            </a:endParaRPr>
          </a:p>
          <a:p>
            <a:pPr algn="ctr"/>
            <a:r>
              <a:rPr lang="en-US" dirty="0" smtClean="0">
                <a:latin typeface="Cambria" pitchFamily="18" charset="0"/>
              </a:rPr>
              <a:t>Bleeding</a:t>
            </a:r>
            <a:endParaRPr lang="en-US" dirty="0">
              <a:latin typeface="Cambria" pitchFamily="18" charset="0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2330817" y="4301786"/>
            <a:ext cx="36171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>
                <a:latin typeface="Cambria" pitchFamily="18" charset="0"/>
              </a:rPr>
              <a:t>Specular </a:t>
            </a:r>
            <a:r>
              <a:rPr lang="en-US" dirty="0" smtClean="0">
                <a:latin typeface="Cambria" pitchFamily="18" charset="0"/>
              </a:rPr>
              <a:t>Reflection/Refraction</a:t>
            </a:r>
            <a:endParaRPr lang="en-US" dirty="0">
              <a:latin typeface="Cambria" pitchFamily="18" charset="0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6537950" y="2314771"/>
            <a:ext cx="12047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 smtClean="0">
                <a:latin typeface="Cambria" pitchFamily="18" charset="0"/>
              </a:rPr>
              <a:t>Caustics</a:t>
            </a:r>
            <a:endParaRPr lang="en-US" sz="1400" dirty="0">
              <a:latin typeface="Cambria" pitchFamily="18" charset="0"/>
            </a:endParaRPr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 flipH="1">
            <a:off x="2937978" y="1470818"/>
            <a:ext cx="3914523" cy="5706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>
              <a:latin typeface="Cambria" pitchFamily="18" charset="0"/>
            </a:endParaRPr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 flipH="1" flipV="1">
            <a:off x="5804739" y="1325755"/>
            <a:ext cx="1008443" cy="14506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>
              <a:latin typeface="Cambria" pitchFamily="18" charset="0"/>
            </a:endParaRPr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 flipH="1" flipV="1">
            <a:off x="3793945" y="3318811"/>
            <a:ext cx="251883" cy="98297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>
              <a:latin typeface="Cambria" pitchFamily="18" charset="0"/>
            </a:endParaRPr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 flipV="1">
            <a:off x="4045829" y="3591419"/>
            <a:ext cx="935302" cy="7103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>
              <a:latin typeface="Cambria" pitchFamily="18" charset="0"/>
            </a:endParaRPr>
          </a:p>
        </p:txBody>
      </p:sp>
      <p:sp>
        <p:nvSpPr>
          <p:cNvPr id="13" name="Line 13"/>
          <p:cNvSpPr>
            <a:spLocks noChangeShapeType="1"/>
          </p:cNvSpPr>
          <p:nvPr/>
        </p:nvSpPr>
        <p:spPr bwMode="auto">
          <a:xfrm flipH="1">
            <a:off x="6125021" y="2684104"/>
            <a:ext cx="861837" cy="96035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>
              <a:latin typeface="Cambria" pitchFamily="18" charset="0"/>
            </a:endParaRPr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 flipH="1">
            <a:off x="5524962" y="2684104"/>
            <a:ext cx="1461895" cy="109845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>
              <a:latin typeface="Cambria" pitchFamily="18" charset="0"/>
            </a:endParaRP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6066122" y="4734295"/>
            <a:ext cx="193360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dirty="0">
                <a:latin typeface="Cambria" pitchFamily="18" charset="0"/>
              </a:rPr>
              <a:t>Image credit: Alex Rice</a:t>
            </a:r>
          </a:p>
        </p:txBody>
      </p:sp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561462" y="2415440"/>
            <a:ext cx="158326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>
                <a:latin typeface="Cambria" pitchFamily="18" charset="0"/>
              </a:rPr>
              <a:t>Soft Shadows</a:t>
            </a:r>
          </a:p>
        </p:txBody>
      </p:sp>
      <p:sp>
        <p:nvSpPr>
          <p:cNvPr id="17" name="Line 9"/>
          <p:cNvSpPr>
            <a:spLocks noChangeShapeType="1"/>
          </p:cNvSpPr>
          <p:nvPr/>
        </p:nvSpPr>
        <p:spPr bwMode="auto">
          <a:xfrm>
            <a:off x="1387161" y="2784772"/>
            <a:ext cx="1885855" cy="82599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29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Generate photon map by shooting photons into scene,</a:t>
            </a:r>
            <a:br>
              <a:rPr lang="en-US" dirty="0" smtClean="0"/>
            </a:br>
            <a:r>
              <a:rPr lang="en-US" dirty="0" smtClean="0"/>
              <a:t>randomly bouncing around scene (like path tracing)</a:t>
            </a:r>
          </a:p>
          <a:p>
            <a:pPr lvl="2"/>
            <a:endParaRPr lang="en-US" dirty="0"/>
          </a:p>
          <a:p>
            <a:r>
              <a:rPr lang="en-US" dirty="0" smtClean="0"/>
              <a:t>While [not enough photons in photon map]</a:t>
            </a:r>
          </a:p>
          <a:p>
            <a:pPr lvl="1"/>
            <a:r>
              <a:rPr lang="en-US" dirty="0" smtClean="0"/>
              <a:t>Shoot a photon from a light into the scene</a:t>
            </a:r>
          </a:p>
          <a:p>
            <a:pPr lvl="1"/>
            <a:r>
              <a:rPr lang="en-US" dirty="0" smtClean="0"/>
              <a:t>Where the photon collides</a:t>
            </a:r>
          </a:p>
          <a:p>
            <a:pPr lvl="2"/>
            <a:r>
              <a:rPr lang="en-US" dirty="0" smtClean="0"/>
              <a:t>Store the photon in the photon map at that point</a:t>
            </a:r>
            <a:br>
              <a:rPr lang="en-US" dirty="0" smtClean="0"/>
            </a:br>
            <a:r>
              <a:rPr lang="en-US" dirty="0" smtClean="0"/>
              <a:t>(light intensities, direction,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Determine whether photon is reflected or absorbed</a:t>
            </a:r>
            <a:br>
              <a:rPr lang="en-US" dirty="0" smtClean="0"/>
            </a:br>
            <a:r>
              <a:rPr lang="en-US" dirty="0" smtClean="0"/>
              <a:t>(Russian Roulette)</a:t>
            </a:r>
          </a:p>
          <a:p>
            <a:pPr lvl="2"/>
            <a:r>
              <a:rPr lang="en-US" dirty="0" smtClean="0"/>
              <a:t>If reflected, attenuate photon energy according to BRDF </a:t>
            </a:r>
            <a:br>
              <a:rPr lang="en-US" dirty="0" smtClean="0"/>
            </a:br>
            <a:r>
              <a:rPr lang="en-US" dirty="0" smtClean="0"/>
              <a:t>and shoot photon back into scene</a:t>
            </a:r>
          </a:p>
          <a:p>
            <a:pPr lvl="2"/>
            <a:r>
              <a:rPr lang="en-US" dirty="0" smtClean="0"/>
              <a:t>Repeat until photon absorbed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Generating the Photon Map</a:t>
            </a:r>
            <a:endParaRPr 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760" y="133972"/>
            <a:ext cx="2241505" cy="2228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20" y="2414474"/>
            <a:ext cx="2247551" cy="2241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56516" y="4697414"/>
            <a:ext cx="5937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>
                <a:latin typeface="Cambria" pitchFamily="18" charset="0"/>
              </a:rPr>
              <a:t>Raytraced</a:t>
            </a:r>
            <a:r>
              <a:rPr lang="en-US" sz="1200" dirty="0" smtClean="0">
                <a:latin typeface="Cambria" pitchFamily="18" charset="0"/>
              </a:rPr>
              <a:t> image and </a:t>
            </a:r>
            <a:r>
              <a:rPr lang="en-US" sz="1200" dirty="0">
                <a:latin typeface="Cambria" pitchFamily="18" charset="0"/>
              </a:rPr>
              <a:t>corresponding photon map from </a:t>
            </a:r>
            <a:r>
              <a:rPr lang="en-US" sz="1200" dirty="0">
                <a:latin typeface="Cambria" pitchFamily="18" charset="0"/>
                <a:hlinkClick r:id="rId4"/>
              </a:rPr>
              <a:t>http://</a:t>
            </a:r>
            <a:r>
              <a:rPr lang="en-US" sz="1200" dirty="0" smtClean="0">
                <a:latin typeface="Cambria" pitchFamily="18" charset="0"/>
                <a:hlinkClick r:id="rId4"/>
              </a:rPr>
              <a:t>graphics.stanford.edu/courses/cs348b-00/course8.pdf</a:t>
            </a:r>
            <a:r>
              <a:rPr lang="en-US" sz="1200" dirty="0" smtClean="0">
                <a:latin typeface="Cambria" pitchFamily="18" charset="0"/>
              </a:rPr>
              <a:t> </a:t>
            </a:r>
            <a:endParaRPr lang="en-US" sz="1200" dirty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32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085849"/>
                <a:ext cx="8229600" cy="372708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Raytrace normally</a:t>
                </a:r>
              </a:p>
              <a:p>
                <a:r>
                  <a:rPr lang="en-US" dirty="0" smtClean="0"/>
                  <a:t>To compute lighting at a point</a:t>
                </a:r>
              </a:p>
              <a:p>
                <a:pPr lvl="1"/>
                <a:r>
                  <a:rPr lang="en-US" dirty="0" smtClean="0"/>
                  <a:t>Cast shadow ray, compute direct lighting, cast reflection ray, </a:t>
                </a:r>
                <a:r>
                  <a:rPr lang="en-US" dirty="0" err="1" smtClean="0"/>
                  <a:t>etc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Sample photon map</a:t>
                </a:r>
              </a:p>
              <a:p>
                <a:pPr lvl="2"/>
                <a:r>
                  <a:rPr lang="en-US" dirty="0" smtClean="0"/>
                  <a:t>For some fixed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endParaRPr lang="en-US" dirty="0" smtClean="0"/>
              </a:p>
              <a:p>
                <a:pPr lvl="2"/>
                <a:r>
                  <a:rPr lang="en-US" dirty="0" smtClean="0"/>
                  <a:t>Find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photons in the photon map closest to the intersection point</a:t>
                </a:r>
              </a:p>
              <a:p>
                <a:pPr lvl="2"/>
                <a:r>
                  <a:rPr lang="en-US" dirty="0" smtClean="0"/>
                  <a:t>Compute the illumination received from each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photons</a:t>
                </a:r>
              </a:p>
              <a:p>
                <a:pPr lvl="1"/>
                <a:r>
                  <a:rPr lang="en-US" dirty="0" smtClean="0"/>
                  <a:t>Sum illumination from</a:t>
                </a:r>
              </a:p>
              <a:p>
                <a:pPr lvl="2"/>
                <a:r>
                  <a:rPr lang="en-US" dirty="0" smtClean="0"/>
                  <a:t>Direct lighting</a:t>
                </a:r>
              </a:p>
              <a:p>
                <a:pPr lvl="2"/>
                <a:r>
                  <a:rPr lang="en-US" dirty="0" smtClean="0"/>
                  <a:t>Perfect specular reflection (from </a:t>
                </a:r>
                <a:r>
                  <a:rPr lang="en-US" dirty="0" err="1" smtClean="0"/>
                  <a:t>raytracing</a:t>
                </a:r>
                <a:r>
                  <a:rPr lang="en-US" dirty="0" smtClean="0"/>
                  <a:t>)</a:t>
                </a:r>
              </a:p>
              <a:p>
                <a:pPr lvl="2"/>
                <a:r>
                  <a:rPr lang="en-US" dirty="0" smtClean="0"/>
                  <a:t>Indirect lighting (from photon map) 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085849"/>
                <a:ext cx="8229600" cy="3727083"/>
              </a:xfrm>
              <a:blipFill rotWithShape="1">
                <a:blip r:embed="rId2"/>
                <a:stretch>
                  <a:fillRect l="-222" t="-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Rendering with Photon 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82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Since photons are shot into scene randomly,</a:t>
            </a:r>
            <a:br>
              <a:rPr lang="en-US" dirty="0" smtClean="0"/>
            </a:br>
            <a:r>
              <a:rPr lang="en-US" dirty="0" smtClean="0"/>
              <a:t>some areas may be under-represented</a:t>
            </a:r>
          </a:p>
          <a:p>
            <a:pPr lvl="1"/>
            <a:r>
              <a:rPr lang="en-US" dirty="0" smtClean="0"/>
              <a:t>Especially problematic with caustics</a:t>
            </a:r>
          </a:p>
          <a:p>
            <a:endParaRPr lang="en-US" dirty="0" smtClean="0"/>
          </a:p>
          <a:p>
            <a:r>
              <a:rPr lang="en-US" dirty="0" smtClean="0"/>
              <a:t>Solution</a:t>
            </a:r>
          </a:p>
          <a:p>
            <a:pPr lvl="1"/>
            <a:r>
              <a:rPr lang="en-US" dirty="0" smtClean="0"/>
              <a:t>Split photon map into two photon maps</a:t>
            </a:r>
          </a:p>
          <a:p>
            <a:pPr lvl="1"/>
            <a:r>
              <a:rPr lang="en-US" dirty="0" smtClean="0"/>
              <a:t>Store ‘general’ photons in one, caustic photons in the other</a:t>
            </a:r>
          </a:p>
          <a:p>
            <a:pPr lvl="2"/>
            <a:r>
              <a:rPr lang="en-US" dirty="0" smtClean="0"/>
              <a:t>Caustic photon: any photon that passed through </a:t>
            </a:r>
            <a:r>
              <a:rPr lang="en-US" dirty="0" smtClean="0"/>
              <a:t>at least one specular reflection or refraction, before finally landing on a diffuse surface</a:t>
            </a:r>
            <a:endParaRPr lang="en-US" dirty="0" smtClean="0"/>
          </a:p>
          <a:p>
            <a:pPr lvl="1"/>
            <a:r>
              <a:rPr lang="en-US" dirty="0" smtClean="0"/>
              <a:t>Enforce a minimum size on each photon map</a:t>
            </a:r>
          </a:p>
          <a:p>
            <a:pPr lvl="1"/>
            <a:r>
              <a:rPr lang="en-US" dirty="0" smtClean="0"/>
              <a:t>Sample both when rendering (sum contributions)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Caustic Maps</a:t>
            </a:r>
            <a:endParaRPr lang="en-US" dirty="0"/>
          </a:p>
        </p:txBody>
      </p:sp>
      <p:pic>
        <p:nvPicPr>
          <p:cNvPr id="5" name="Picture 4" descr="bigring-threecaustics2"/>
          <p:cNvPicPr>
            <a:picLocks noChangeAspect="1" noChangeArrowheads="1"/>
          </p:cNvPicPr>
          <p:nvPr/>
        </p:nvPicPr>
        <p:blipFill>
          <a:blip r:embed="rId3" cstate="print">
            <a:lum bright="12000"/>
          </a:blip>
          <a:srcRect/>
          <a:stretch>
            <a:fillRect/>
          </a:stretch>
        </p:blipFill>
        <p:spPr bwMode="auto">
          <a:xfrm>
            <a:off x="6238113" y="369886"/>
            <a:ext cx="2546936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6734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Probability</a:t>
                </a:r>
              </a:p>
              <a:p>
                <a:pPr lvl="1"/>
                <a:r>
                  <a:rPr lang="en-US" dirty="0" smtClean="0"/>
                  <a:t>Fraction of </a:t>
                </a:r>
                <a:r>
                  <a:rPr lang="en-US" dirty="0"/>
                  <a:t>time a random variable produces </a:t>
                </a:r>
                <a:r>
                  <a:rPr lang="en-US" dirty="0" smtClean="0"/>
                  <a:t>a value </a:t>
                </a:r>
                <a:r>
                  <a:rPr lang="en-US" dirty="0" smtClean="0"/>
                  <a:t>that satisfies a </a:t>
                </a:r>
                <a:r>
                  <a:rPr lang="en-US" dirty="0" smtClean="0"/>
                  <a:t>condition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Pr</m:t>
                        </m:r>
                      </m:fName>
                      <m:e>
                        <m:r>
                          <a:rPr lang="en-US" b="0" i="1" smtClean="0">
                            <a:latin typeface="Cambria Math"/>
                          </a:rPr>
                          <m:t>[</m:t>
                        </m:r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  <m:r>
                          <a:rPr lang="en-US" b="0" i="1" smtClean="0">
                            <a:latin typeface="Cambria Math"/>
                          </a:rPr>
                          <m:t>=5]</m:t>
                        </m:r>
                      </m:e>
                    </m:func>
                  </m:oMath>
                </a14:m>
                <a:r>
                  <a:rPr lang="en-US" dirty="0"/>
                  <a:t> denotes the probability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𝑋</m:t>
                    </m:r>
                  </m:oMath>
                </a14:m>
                <a:r>
                  <a:rPr lang="en-US" dirty="0"/>
                  <a:t> produces the value </a:t>
                </a:r>
                <a:r>
                  <a:rPr lang="en-US" dirty="0" smtClean="0"/>
                  <a:t>5 as its output</a:t>
                </a:r>
                <a:endParaRPr lang="en-US" dirty="0"/>
              </a:p>
              <a:p>
                <a:pPr lvl="2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𝑋</m:t>
                    </m:r>
                  </m:oMath>
                </a14:m>
                <a:r>
                  <a:rPr lang="en-US" dirty="0"/>
                  <a:t> models a fair, six-sided die: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Pr</m:t>
                        </m:r>
                      </m:fName>
                      <m:e>
                        <m:r>
                          <a:rPr lang="en-US" b="0" i="1" smtClean="0">
                            <a:latin typeface="Cambria Math"/>
                          </a:rPr>
                          <m:t>[</m:t>
                        </m:r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  <m:r>
                          <a:rPr lang="en-US" b="0" i="1" smtClean="0">
                            <a:latin typeface="Cambria Math"/>
                          </a:rPr>
                          <m:t>=5]</m:t>
                        </m:r>
                      </m:e>
                    </m:func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6</m:t>
                        </m:r>
                      </m:den>
                    </m:f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Pr</m:t>
                    </m:r>
                    <m:r>
                      <a:rPr lang="en-US" i="1">
                        <a:latin typeface="Cambria Math"/>
                      </a:rPr>
                      <m:t>⁡</m:t>
                    </m:r>
                    <m:r>
                      <a:rPr lang="en-US" b="0" i="1" smtClean="0">
                        <a:latin typeface="Cambria Math"/>
                      </a:rPr>
                      <m:t>[…]</m:t>
                    </m:r>
                  </m:oMath>
                </a14:m>
                <a:r>
                  <a:rPr lang="en-US" dirty="0"/>
                  <a:t> notation can be more abstract: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Pr</m:t>
                        </m:r>
                      </m:fName>
                      <m:e>
                        <m:r>
                          <a:rPr lang="en-US" i="1" smtClean="0">
                            <a:latin typeface="Cambria Math"/>
                          </a:rPr>
                          <m:t>[</m:t>
                        </m:r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  <m:r>
                          <a:rPr lang="en-US" b="0" i="1" smtClean="0">
                            <a:latin typeface="Cambria Math"/>
                          </a:rPr>
                          <m:t>&gt;4]</m:t>
                        </m:r>
                      </m:e>
                    </m:func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Values always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≥0</m:t>
                    </m:r>
                  </m:oMath>
                </a14:m>
                <a:r>
                  <a:rPr lang="en-US" dirty="0" smtClean="0"/>
                  <a:t> (nothing can happen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&lt;0%</m:t>
                    </m:r>
                  </m:oMath>
                </a14:m>
                <a:r>
                  <a:rPr lang="en-US" dirty="0" smtClean="0"/>
                  <a:t> of the time)</a:t>
                </a:r>
              </a:p>
              <a:p>
                <a:pPr lvl="1"/>
                <a:r>
                  <a:rPr lang="en-US" dirty="0" smtClean="0"/>
                  <a:t>Values always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≤1</m:t>
                    </m:r>
                  </m:oMath>
                </a14:m>
                <a:r>
                  <a:rPr lang="en-US" dirty="0" smtClean="0"/>
                  <a:t> (nothing can happen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&gt;100%</m:t>
                    </m:r>
                  </m:oMath>
                </a14:m>
                <a:r>
                  <a:rPr lang="en-US" dirty="0" smtClean="0"/>
                  <a:t> of the time)</a:t>
                </a:r>
              </a:p>
              <a:p>
                <a:pPr lvl="1"/>
                <a:r>
                  <a:rPr lang="en-US" dirty="0" smtClean="0"/>
                  <a:t>Works fine for discrete random variables </a:t>
                </a:r>
                <a:r>
                  <a:rPr lang="en-US" dirty="0" smtClean="0"/>
                  <a:t>(e.g. pips </a:t>
                </a:r>
                <a:r>
                  <a:rPr lang="en-US" dirty="0" smtClean="0"/>
                  <a:t>on a die – only 6 cases)</a:t>
                </a:r>
                <a:br>
                  <a:rPr lang="en-US" dirty="0" smtClean="0"/>
                </a:br>
                <a:r>
                  <a:rPr lang="en-US" dirty="0" smtClean="0"/>
                  <a:t>but more subtle when there are infinitely many cases (e.g. </a:t>
                </a:r>
                <a:r>
                  <a:rPr lang="en-US" sz="1600" dirty="0" smtClean="0">
                    <a:latin typeface="Consolas" pitchFamily="49" charset="0"/>
                    <a:cs typeface="Consolas" pitchFamily="49" charset="0"/>
                  </a:rPr>
                  <a:t>rand()</a:t>
                </a:r>
                <a:r>
                  <a:rPr lang="en-US" dirty="0" smtClean="0"/>
                  <a:t>)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3"/>
                <a:stretch>
                  <a:fillRect l="-222" t="-846" r="-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 Probability Refresher </a:t>
            </a:r>
            <a:r>
              <a:rPr lang="en-US" dirty="0" smtClean="0"/>
              <a:t>(</a:t>
            </a:r>
            <a:r>
              <a:rPr lang="en-US" dirty="0" smtClean="0"/>
              <a:t>2/7)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35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 </a:t>
            </a:r>
            <a:r>
              <a:rPr lang="en-US" b="1" dirty="0" smtClean="0"/>
              <a:t>unbiased</a:t>
            </a:r>
            <a:r>
              <a:rPr lang="en-US" dirty="0" smtClean="0"/>
              <a:t> algorithm produces the exact solution to the rendering equation when infinity runs (with any fixed number of  samples) are averaged together</a:t>
            </a:r>
          </a:p>
          <a:p>
            <a:r>
              <a:rPr lang="en-US" dirty="0" smtClean="0"/>
              <a:t>A </a:t>
            </a:r>
            <a:r>
              <a:rPr lang="en-US" b="1" dirty="0" smtClean="0"/>
              <a:t>consistent</a:t>
            </a:r>
            <a:r>
              <a:rPr lang="en-US" dirty="0" smtClean="0"/>
              <a:t> algorithm produces the exact solution when the sample size approaches infinity</a:t>
            </a:r>
          </a:p>
          <a:p>
            <a:r>
              <a:rPr lang="en-US" dirty="0" smtClean="0"/>
              <a:t>Photon mapping is biased but consistent</a:t>
            </a:r>
          </a:p>
          <a:p>
            <a:pPr lvl="1"/>
            <a:r>
              <a:rPr lang="en-US" dirty="0" smtClean="0"/>
              <a:t>If the photon map contained a single photon, approximation of indirect lighting would be non-existent. Wrong result no matter how many passes.</a:t>
            </a:r>
          </a:p>
          <a:p>
            <a:pPr lvl="1"/>
            <a:r>
              <a:rPr lang="en-US" dirty="0" smtClean="0"/>
              <a:t>If the photon map contained infinity photons, would match rendering equation. Intuitively, shooting infinity photons simulates nature.</a:t>
            </a:r>
          </a:p>
          <a:p>
            <a:r>
              <a:rPr lang="en-US" dirty="0" smtClean="0"/>
              <a:t>Large photon maps give good results, converge faster than path tracers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Convergence Characteristics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53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010"/>
          <p:cNvPicPr>
            <a:picLocks noChangeAspect="1" noChangeArrowheads="1"/>
          </p:cNvPicPr>
          <p:nvPr/>
        </p:nvPicPr>
        <p:blipFill>
          <a:blip r:embed="rId2" cstate="print">
            <a:lum bright="6000"/>
          </a:blip>
          <a:srcRect/>
          <a:stretch>
            <a:fillRect/>
          </a:stretch>
        </p:blipFill>
        <p:spPr bwMode="auto">
          <a:xfrm>
            <a:off x="4768595" y="1470818"/>
            <a:ext cx="4273627" cy="1934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Another Monte Carlo rendering algorithm</a:t>
            </a:r>
          </a:p>
          <a:p>
            <a:r>
              <a:rPr lang="en-US" dirty="0" smtClean="0"/>
              <a:t>Able to render difficult scenes quickly</a:t>
            </a:r>
          </a:p>
          <a:p>
            <a:r>
              <a:rPr lang="en-US" dirty="0" smtClean="0"/>
              <a:t>Notorious for being difficult</a:t>
            </a:r>
            <a:br>
              <a:rPr lang="en-US" dirty="0" smtClean="0"/>
            </a:br>
            <a:r>
              <a:rPr lang="en-US" dirty="0" smtClean="0"/>
              <a:t>to implement correctly</a:t>
            </a:r>
          </a:p>
          <a:p>
            <a:r>
              <a:rPr lang="en-US" dirty="0" smtClean="0"/>
              <a:t>Uses Metropolis-Hastings Sampling</a:t>
            </a:r>
          </a:p>
          <a:p>
            <a:pPr lvl="1"/>
            <a:r>
              <a:rPr lang="en-US" dirty="0"/>
              <a:t>Metropolis, </a:t>
            </a:r>
            <a:r>
              <a:rPr lang="en-US" dirty="0" err="1"/>
              <a:t>Rosenbluth</a:t>
            </a:r>
            <a:r>
              <a:rPr lang="en-US" dirty="0"/>
              <a:t>, </a:t>
            </a:r>
            <a:r>
              <a:rPr lang="en-US" dirty="0" err="1"/>
              <a:t>Rosenbluth</a:t>
            </a:r>
            <a:r>
              <a:rPr lang="en-US" dirty="0"/>
              <a:t>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Teller</a:t>
            </a:r>
            <a:r>
              <a:rPr lang="en-US" dirty="0"/>
              <a:t>, and Teller, 1953</a:t>
            </a:r>
          </a:p>
          <a:p>
            <a:pPr lvl="1"/>
            <a:r>
              <a:rPr lang="en-US" dirty="0" smtClean="0"/>
              <a:t>A form of importance sampling</a:t>
            </a:r>
          </a:p>
          <a:p>
            <a:pPr lvl="1"/>
            <a:r>
              <a:rPr lang="en-US" dirty="0" smtClean="0"/>
              <a:t>Samples chosen so that distribution eventually proportional to </a:t>
            </a:r>
            <a:br>
              <a:rPr lang="en-US" dirty="0" smtClean="0"/>
            </a:br>
            <a:r>
              <a:rPr lang="en-US" dirty="0" smtClean="0"/>
              <a:t>the function being integrated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Metropolis Light Transport (MLT) (1/2)</a:t>
            </a:r>
            <a:endParaRPr lang="en-US" dirty="0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5004509" y="3404990"/>
            <a:ext cx="3971219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en-US" sz="1500" dirty="0">
                <a:latin typeface="Cambria" pitchFamily="18" charset="0"/>
              </a:rPr>
              <a:t>S</a:t>
            </a:r>
            <a:r>
              <a:rPr lang="en-US" sz="1500" dirty="0" smtClean="0">
                <a:latin typeface="Cambria" pitchFamily="18" charset="0"/>
              </a:rPr>
              <a:t>cene entirely </a:t>
            </a:r>
            <a:r>
              <a:rPr lang="en-US" sz="1500" dirty="0">
                <a:latin typeface="Cambria" pitchFamily="18" charset="0"/>
              </a:rPr>
              <a:t>lit from a </a:t>
            </a:r>
            <a:r>
              <a:rPr lang="en-US" sz="1500" dirty="0" smtClean="0">
                <a:latin typeface="Cambria" pitchFamily="18" charset="0"/>
              </a:rPr>
              <a:t>light </a:t>
            </a:r>
            <a:r>
              <a:rPr lang="en-US" sz="1500" i="1" dirty="0" smtClean="0">
                <a:latin typeface="Cambria" pitchFamily="18" charset="0"/>
              </a:rPr>
              <a:t>behind</a:t>
            </a:r>
            <a:r>
              <a:rPr lang="en-US" sz="1500" dirty="0" smtClean="0">
                <a:latin typeface="Cambria" pitchFamily="18" charset="0"/>
              </a:rPr>
              <a:t> </a:t>
            </a:r>
            <a:r>
              <a:rPr lang="en-US" sz="1500" dirty="0">
                <a:latin typeface="Cambria" pitchFamily="18" charset="0"/>
              </a:rPr>
              <a:t>the </a:t>
            </a:r>
            <a:r>
              <a:rPr lang="en-US" sz="1500" dirty="0" smtClean="0">
                <a:latin typeface="Cambria" pitchFamily="18" charset="0"/>
              </a:rPr>
              <a:t>door.</a:t>
            </a:r>
            <a:endParaRPr lang="en-US" sz="1500" dirty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31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b="0" smtClean="0"/>
                  <a:t>Algorithm published by </a:t>
                </a:r>
                <a:r>
                  <a:rPr lang="en-US" b="0" dirty="0" smtClean="0"/>
                  <a:t>Eric </a:t>
                </a:r>
                <a:r>
                  <a:rPr lang="en-US" b="0" dirty="0" err="1" smtClean="0"/>
                  <a:t>Veach</a:t>
                </a:r>
                <a:r>
                  <a:rPr lang="en-US" b="0" dirty="0" smtClean="0"/>
                  <a:t>, Leonidas </a:t>
                </a:r>
                <a:r>
                  <a:rPr lang="en-US" b="0" dirty="0" err="1" smtClean="0"/>
                  <a:t>Guibas</a:t>
                </a:r>
                <a:r>
                  <a:rPr lang="en-US" b="0" dirty="0" smtClean="0"/>
                  <a:t>, 1997</a:t>
                </a:r>
              </a:p>
              <a:p>
                <a:r>
                  <a:rPr lang="en-US" b="0" dirty="0" smtClean="0"/>
                  <a:t>Conceptually: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Final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image</m:t>
                    </m:r>
                    <m:r>
                      <a:rPr lang="en-US" b="0" i="0" smtClean="0">
                        <a:latin typeface="Cambria Math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en-US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1" i="0" smtClean="0">
                            <a:latin typeface="Cambria Math"/>
                          </a:rPr>
                          <m:t>𝐏</m:t>
                        </m:r>
                      </m:sub>
                      <m:sup/>
                      <m:e>
                        <m:r>
                          <a:rPr lang="en-US" b="0" i="0" smtClean="0">
                            <a:latin typeface="Cambria Math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Contribution</m:t>
                        </m:r>
                        <m:r>
                          <a:rPr lang="en-US" b="0" i="0" smtClean="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of</m:t>
                        </m:r>
                        <m:r>
                          <a:rPr lang="en-US" b="0" i="0" smtClean="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a</m:t>
                        </m:r>
                        <m:r>
                          <a:rPr lang="en-US" b="0" i="0" smtClean="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single</m:t>
                        </m:r>
                        <m:r>
                          <a:rPr lang="en-US" b="0" i="0" smtClean="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path</m:t>
                        </m:r>
                        <m:r>
                          <a:rPr lang="en-US" b="0" i="0" smtClean="0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Where </a:t>
                </a:r>
                <a:r>
                  <a:rPr lang="en-US" b="1" dirty="0" smtClean="0"/>
                  <a:t>P</a:t>
                </a:r>
                <a:r>
                  <a:rPr lang="en-US" dirty="0" smtClean="0"/>
                  <a:t> is the space of all possible light paths through the scene</a:t>
                </a:r>
              </a:p>
              <a:p>
                <a:pPr lvl="1"/>
                <a:r>
                  <a:rPr lang="en-US" dirty="0" smtClean="0"/>
                  <a:t>Integrate over all light paths from a light to the camera</a:t>
                </a:r>
              </a:p>
              <a:p>
                <a:pPr lvl="1"/>
                <a:r>
                  <a:rPr lang="en-US" dirty="0" smtClean="0"/>
                  <a:t>Reformulates </a:t>
                </a:r>
                <a:r>
                  <a:rPr lang="en-US" dirty="0" err="1" smtClean="0"/>
                  <a:t>Kajiya</a:t>
                </a:r>
                <a:r>
                  <a:rPr lang="en-US" dirty="0" smtClean="0"/>
                  <a:t> rendering equation as a pure integral</a:t>
                </a:r>
              </a:p>
              <a:p>
                <a:r>
                  <a:rPr lang="en-US" dirty="0" smtClean="0"/>
                  <a:t>MLT amortizes costs of finding these paths</a:t>
                </a:r>
              </a:p>
              <a:p>
                <a:pPr lvl="1"/>
                <a:r>
                  <a:rPr lang="en-US" dirty="0" smtClean="0"/>
                  <a:t>After algorithm finds a successful path, </a:t>
                </a:r>
                <a:br>
                  <a:rPr lang="en-US" dirty="0" smtClean="0"/>
                </a:br>
                <a:r>
                  <a:rPr lang="en-US" dirty="0" smtClean="0"/>
                  <a:t>high probability of perturbing that path locally</a:t>
                </a:r>
              </a:p>
              <a:p>
                <a:pPr lvl="1"/>
                <a:r>
                  <a:rPr lang="en-US" dirty="0" smtClean="0"/>
                  <a:t>Perturbed path also likely to contribute to image</a:t>
                </a: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222" t="-6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Metropolis Light Transport (MLT) </a:t>
            </a:r>
            <a:r>
              <a:rPr lang="en-US" dirty="0" smtClean="0"/>
              <a:t>(2/2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7551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Chapters 30-32 in the book discuss several of these techniques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CS224 teaches them!</a:t>
            </a:r>
          </a:p>
          <a:p>
            <a:pPr lvl="1"/>
            <a:r>
              <a:rPr lang="en-US" dirty="0" smtClean="0"/>
              <a:t>Shameless plug!</a:t>
            </a:r>
          </a:p>
          <a:p>
            <a:pPr lvl="2"/>
            <a:r>
              <a:rPr lang="en-US" dirty="0" smtClean="0"/>
              <a:t>:D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Interested in Learning More?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51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45245" y="1028700"/>
                <a:ext cx="8229600" cy="3604914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Probability Distribution</a:t>
                </a:r>
              </a:p>
              <a:p>
                <a:pPr lvl="1"/>
                <a:r>
                  <a:rPr lang="en-US" dirty="0" smtClean="0"/>
                  <a:t>As a graph</a:t>
                </a:r>
              </a:p>
              <a:p>
                <a:pPr lvl="2"/>
                <a:r>
                  <a:rPr lang="en-US" dirty="0" smtClean="0"/>
                  <a:t>Horizontal axis denotes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 smtClean="0"/>
                  <a:t> values</a:t>
                </a:r>
              </a:p>
              <a:p>
                <a:pPr lvl="2"/>
                <a:r>
                  <a:rPr lang="en-US" dirty="0" smtClean="0"/>
                  <a:t>Vertical axis denotes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Pr</m:t>
                    </m:r>
                    <m:r>
                      <a:rPr lang="en-US" b="0" i="1" smtClean="0">
                        <a:latin typeface="Cambria Math"/>
                      </a:rPr>
                      <m:t>⁡</m:t>
                    </m:r>
                    <m:r>
                      <a:rPr lang="en-US" b="0" i="1" smtClean="0">
                        <a:latin typeface="Cambria Math"/>
                      </a:rPr>
                      <m:t>[</m:t>
                    </m:r>
                    <m:r>
                      <a:rPr lang="en-US" b="0" i="1" smtClean="0">
                        <a:latin typeface="Cambria Math"/>
                      </a:rPr>
                      <m:t>𝑋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 smtClean="0"/>
                  <a:t>]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As a </a:t>
                </a:r>
                <a:r>
                  <a:rPr lang="en-US" dirty="0"/>
                  <a:t>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𝑓</m:t>
                    </m:r>
                    <m:r>
                      <a:rPr lang="en-US" i="1">
                        <a:latin typeface="Cambria Math"/>
                      </a:rPr>
                      <m:t>:</m:t>
                    </m:r>
                    <m:r>
                      <a:rPr lang="en-US" i="1">
                        <a:latin typeface="Cambria Math"/>
                      </a:rPr>
                      <m:t>𝑥</m:t>
                    </m:r>
                    <m:r>
                      <a:rPr lang="en-US" i="1">
                        <a:latin typeface="Cambria Math"/>
                      </a:rPr>
                      <m:t>→</m:t>
                    </m:r>
                    <m:r>
                      <a:rPr lang="en-US" i="1">
                        <a:latin typeface="Cambria Math"/>
                      </a:rPr>
                      <m:t>𝑦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/>
                  <a:t>: values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𝑋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returns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𝑦</m:t>
                    </m:r>
                    <m:r>
                      <a:rPr lang="en-US">
                        <a:latin typeface="Cambria Math"/>
                      </a:rPr>
                      <m:t>: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Pr</m:t>
                    </m:r>
                    <m:r>
                      <a:rPr lang="en-US" b="0" i="1" smtClean="0">
                        <a:latin typeface="Cambria Math"/>
                      </a:rPr>
                      <m:t>[</m:t>
                    </m:r>
                    <m:r>
                      <a:rPr lang="en-US" b="0" i="1" smtClean="0">
                        <a:latin typeface="Cambria Math"/>
                      </a:rPr>
                      <m:t>𝑋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]</m:t>
                    </m:r>
                  </m:oMath>
                </a14:m>
                <a:endParaRPr lang="en-US" dirty="0" smtClean="0"/>
              </a:p>
              <a:p>
                <a:pPr lvl="2"/>
                <a:r>
                  <a:rPr lang="en-US" dirty="0" smtClean="0"/>
                  <a:t>Called a probability mass function (PMF)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Applies to random variables that return a discrete set of values</a:t>
                </a:r>
                <a:endParaRPr lang="en-US" dirty="0" smtClean="0"/>
              </a:p>
              <a:p>
                <a:pPr lvl="2"/>
                <a:r>
                  <a:rPr lang="en-US" dirty="0"/>
                  <a:t>e</a:t>
                </a:r>
                <a:r>
                  <a:rPr lang="en-US" dirty="0" smtClean="0"/>
                  <a:t>.g. random variable returning number of heads from two coin flips</a:t>
                </a:r>
              </a:p>
              <a:p>
                <a:pPr lvl="2"/>
                <a:r>
                  <a:rPr lang="en-US" dirty="0" smtClean="0"/>
                  <a:t>See next slide for continuous functions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Sum of probabilities must be 1 (i.e. sum to 100%)</a:t>
                </a:r>
                <a:endParaRPr lang="en-US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45245" y="1028700"/>
                <a:ext cx="8229600" cy="3604914"/>
              </a:xfrm>
              <a:blipFill rotWithShape="1">
                <a:blip r:embed="rId3"/>
                <a:stretch>
                  <a:fillRect l="-222" t="-846" b="-2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 Probability Refresher </a:t>
            </a:r>
            <a:r>
              <a:rPr lang="en-US" dirty="0" smtClean="0"/>
              <a:t>(</a:t>
            </a:r>
            <a:r>
              <a:rPr lang="en-US" dirty="0" smtClean="0"/>
              <a:t>3/7)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57400" y="4802248"/>
            <a:ext cx="5867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http://mathworld.wolfram.com/images/eps-gif/BinomialGaussian_1000.gif</a:t>
            </a:r>
            <a:endParaRPr lang="en-US" sz="1000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218" y="517657"/>
            <a:ext cx="3486150" cy="215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751570" y="2582164"/>
            <a:ext cx="2807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Discrete Gaussian </a:t>
            </a:r>
            <a:r>
              <a:rPr lang="en-US" sz="1200" dirty="0" smtClean="0"/>
              <a:t>Distribution</a:t>
            </a:r>
          </a:p>
          <a:p>
            <a:pPr algn="ctr"/>
            <a:r>
              <a:rPr lang="en-US" sz="1200" dirty="0" smtClean="0"/>
              <a:t>Values near the center are more likely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6002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Continuous random variables have infinitely</a:t>
                </a:r>
                <a:br>
                  <a:rPr lang="en-US" dirty="0" smtClean="0"/>
                </a:br>
                <a:r>
                  <a:rPr lang="en-US" dirty="0" smtClean="0"/>
                  <a:t>many possible output values</a:t>
                </a:r>
              </a:p>
              <a:p>
                <a:pPr lvl="1"/>
                <a:r>
                  <a:rPr lang="en-US" dirty="0" smtClean="0"/>
                  <a:t>Probability of any single output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smtClean="0"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some</m:t>
                        </m:r>
                        <m:r>
                          <a:rPr lang="en-US" b="0" i="0" smtClean="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finite</m:t>
                        </m:r>
                        <m:r>
                          <a:rPr lang="en-US" b="0" i="0" smtClean="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number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∞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=0</m:t>
                    </m:r>
                  </m:oMath>
                </a14:m>
                <a:endParaRPr lang="en-US" dirty="0" smtClean="0"/>
              </a:p>
              <a:p>
                <a:pPr lvl="2"/>
                <a:r>
                  <a:rPr lang="en-US" dirty="0" smtClean="0"/>
                  <a:t>PMF = 0 for every value</a:t>
                </a:r>
              </a:p>
              <a:p>
                <a:pPr lvl="1"/>
                <a:r>
                  <a:rPr lang="en-US" dirty="0" smtClean="0"/>
                  <a:t>More useful to talk about probability of a range of output values</a:t>
                </a:r>
              </a:p>
              <a:p>
                <a:pPr lvl="3"/>
                <a:endParaRPr lang="en-US" dirty="0" smtClean="0"/>
              </a:p>
              <a:p>
                <a:r>
                  <a:rPr lang="en-US" dirty="0" smtClean="0"/>
                  <a:t>Probability Density Function (PDF)</a:t>
                </a:r>
              </a:p>
              <a:p>
                <a:pPr lvl="1"/>
                <a:r>
                  <a:rPr lang="en-US" dirty="0" smtClean="0">
                    <a:latin typeface="Cambria Math"/>
                  </a:rPr>
                  <a:t>Defines relative probability: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𝑃𝐷𝐹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=2</m:t>
                    </m:r>
                    <m:r>
                      <a:rPr lang="en-US" b="0" i="1" smtClean="0">
                        <a:latin typeface="Cambria Math"/>
                      </a:rPr>
                      <m:t>𝑃𝐷𝐹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b="0" dirty="0" smtClean="0">
                    <a:latin typeface="Cambria Math"/>
                  </a:rPr>
                  <a:t>, s is twice as likely as t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trlPr>
                          <a:rPr lang="en-US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/>
                          </a:rPr>
                          <m:t>𝑎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</m:sup>
                      <m:e>
                        <m:r>
                          <a:rPr lang="en-US" b="0" i="1" smtClean="0">
                            <a:latin typeface="Cambria Math"/>
                          </a:rPr>
                          <m:t>𝑃𝐷𝐹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</a:rPr>
                          <m:t>𝑑𝑥</m:t>
                        </m:r>
                        <m:r>
                          <a:rPr lang="en-US" b="0" i="1" smtClean="0">
                            <a:latin typeface="Cambria Math"/>
                          </a:rPr>
                          <m:t>= </m:t>
                        </m:r>
                      </m:e>
                    </m:nary>
                  </m:oMath>
                </a14:m>
                <a:r>
                  <a:rPr lang="en-US" dirty="0" smtClean="0"/>
                  <a:t>probability that output value falls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𝑎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𝑏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Thus integral over entire range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=1</m:t>
                    </m:r>
                  </m:oMath>
                </a14:m>
                <a:r>
                  <a:rPr lang="en-US" dirty="0" smtClean="0"/>
                  <a:t> (again, sum to 100%)</a:t>
                </a:r>
                <a:endParaRPr lang="en-US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222" t="-846" b="-12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 Probability Refresher </a:t>
            </a:r>
            <a:r>
              <a:rPr lang="en-US" dirty="0" smtClean="0"/>
              <a:t>(4/7</a:t>
            </a:r>
            <a:r>
              <a:rPr lang="en-US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20932" y="1995004"/>
            <a:ext cx="2807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Continuous Gaussian Distribution</a:t>
            </a:r>
          </a:p>
          <a:p>
            <a:pPr algn="ctr"/>
            <a:r>
              <a:rPr lang="en-US" sz="1200" dirty="0" smtClean="0"/>
              <a:t>Values near the center are more likely</a:t>
            </a:r>
            <a:endParaRPr lang="en-US" sz="1200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011" y="251929"/>
            <a:ext cx="2457450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2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20352"/>
                <a:ext cx="8229600" cy="3892581"/>
              </a:xfrm>
              <a:ln>
                <a:solidFill>
                  <a:schemeClr val="accent1">
                    <a:alpha val="0"/>
                  </a:schemeClr>
                </a:solidFill>
              </a:ln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Expected Value</a:t>
                </a:r>
              </a:p>
              <a:p>
                <a:pPr lvl="1"/>
                <a:r>
                  <a:rPr lang="en-US" dirty="0" smtClean="0"/>
                  <a:t>(of a random variable)</a:t>
                </a:r>
              </a:p>
              <a:p>
                <a:pPr lvl="1"/>
                <a:r>
                  <a:rPr lang="en-US" dirty="0" smtClean="0"/>
                  <a:t>Formalizes the notion of an average</a:t>
                </a:r>
                <a:endParaRPr lang="en-US" dirty="0"/>
              </a:p>
              <a:p>
                <a:pPr lvl="1"/>
                <a:r>
                  <a:rPr lang="en-US" dirty="0"/>
                  <a:t>Also known as the mean (denoted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𝜇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 smtClean="0"/>
                  <a:t>Denoted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𝐸</m:t>
                    </m:r>
                    <m:r>
                      <a:rPr lang="en-US" b="0" i="1" smtClean="0">
                        <a:latin typeface="Cambria Math"/>
                      </a:rPr>
                      <m:t>[</m:t>
                    </m:r>
                    <m:r>
                      <a:rPr lang="en-US" b="0" i="1" smtClean="0">
                        <a:latin typeface="Cambria Math"/>
                      </a:rPr>
                      <m:t>𝑋</m:t>
                    </m:r>
                    <m:r>
                      <a:rPr lang="en-US" b="0" i="1" smtClean="0">
                        <a:latin typeface="Cambria Math"/>
                      </a:rPr>
                      <m:t>]</m:t>
                    </m:r>
                  </m:oMath>
                </a14:m>
                <a:r>
                  <a:rPr lang="en-US" dirty="0" smtClean="0"/>
                  <a:t> for random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𝑋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 Multiple interpretations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𝐸</m:t>
                    </m:r>
                    <m:r>
                      <a:rPr lang="en-US" b="0" i="1" smtClean="0">
                        <a:latin typeface="Cambria Math"/>
                      </a:rPr>
                      <m:t>[</m:t>
                    </m:r>
                    <m:r>
                      <a:rPr lang="en-US" b="0" i="1" smtClean="0">
                        <a:latin typeface="Cambria Math"/>
                      </a:rPr>
                      <m:t>𝑋</m:t>
                    </m:r>
                    <m:r>
                      <a:rPr lang="en-US" b="0" i="1" smtClean="0">
                        <a:latin typeface="Cambria Math"/>
                      </a:rPr>
                      <m:t>]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Average of all values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 smtClean="0"/>
                  <a:t>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𝑋</m:t>
                    </m:r>
                  </m:oMath>
                </a14:m>
                <a:r>
                  <a:rPr lang="en-US" dirty="0" smtClean="0"/>
                  <a:t> produces, weighted </a:t>
                </a:r>
                <a:r>
                  <a:rPr lang="en-US" dirty="0" smtClean="0"/>
                  <a:t>by probability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 smtClean="0"/>
                  <a:t>: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Pr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[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]×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i</m:t>
                        </m:r>
                      </m:e>
                    </m:nary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discrete</m:t>
                        </m:r>
                      </m:e>
                    </m:d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sz="1400" b="0" i="0" smtClean="0">
                        <a:solidFill>
                          <a:schemeClr val="tx1"/>
                        </a:solidFill>
                        <a:latin typeface="Cambria Math"/>
                      </a:rPr>
                      <m:t>                     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/>
                      </a:rPr>
                      <m:t>  </m:t>
                    </m:r>
                    <m:nary>
                      <m:naryPr>
                        <m:subHide m:val="on"/>
                        <m:supHide m:val="on"/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𝑃𝐷𝐹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)×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𝑑𝑖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</m:e>
                    </m:nary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/>
                      </a:rPr>
                      <m:t> (</m:t>
                    </m:r>
                    <m:r>
                      <m:rPr>
                        <m:sty m:val="p"/>
                      </m:rPr>
                      <a:rPr lang="en-US" sz="1400" b="0" i="0" smtClean="0">
                        <a:solidFill>
                          <a:schemeClr val="tx1"/>
                        </a:solidFill>
                        <a:latin typeface="Cambria Math"/>
                      </a:rPr>
                      <m:t>continuous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z="1400" dirty="0" smtClean="0"/>
              </a:p>
              <a:p>
                <a:pPr lvl="1"/>
                <a:r>
                  <a:rPr lang="en-US" dirty="0" smtClean="0"/>
                  <a:t>The value you “expect” to get after averaging many, many </a:t>
                </a:r>
                <a:r>
                  <a:rPr lang="en-US" b="1" dirty="0" smtClean="0"/>
                  <a:t>samples</a:t>
                </a:r>
                <a:r>
                  <a:rPr lang="en-US" dirty="0" smtClean="0"/>
                  <a:t>: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limLow>
                      <m:limLowPr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lim</m:t>
                        </m:r>
                      </m:e>
                      <m:lim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→∞</m:t>
                        </m:r>
                      </m:lim>
                    </m:limLow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140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𝑁</m:t>
                            </m:r>
                          </m:den>
                        </m:f>
                      </m:e>
                    </m:nary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/>
                      </a:rPr>
                      <m:t>     </m:t>
                    </m:r>
                    <m:r>
                      <m:rPr>
                        <m:sty m:val="p"/>
                      </m:rPr>
                      <a:rPr lang="en-US" sz="1400" b="0" i="0" smtClean="0">
                        <a:solidFill>
                          <a:schemeClr val="tx1"/>
                        </a:solidFill>
                        <a:latin typeface="Cambria Math"/>
                      </a:rPr>
                      <m:t>where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/>
                      </a:rPr>
                      <m:t>,…,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/>
                      </a:rPr>
                      <m:t>, …,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b="0" i="0" smtClean="0">
                        <a:solidFill>
                          <a:schemeClr val="tx1"/>
                        </a:solidFill>
                        <a:latin typeface="Cambria Math"/>
                      </a:rPr>
                      <m:t>randomly</m:t>
                    </m:r>
                    <m:r>
                      <a:rPr lang="en-US" sz="1400" b="0" i="0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b="0" i="0" smtClean="0">
                        <a:solidFill>
                          <a:schemeClr val="tx1"/>
                        </a:solidFill>
                        <a:latin typeface="Cambria Math"/>
                      </a:rPr>
                      <m:t>chosen</m:t>
                    </m:r>
                    <m:r>
                      <a:rPr lang="en-US" sz="1400" b="0" i="0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b="0" i="0" smtClean="0">
                        <a:solidFill>
                          <a:schemeClr val="tx1"/>
                        </a:solidFill>
                        <a:latin typeface="Cambria Math"/>
                      </a:rPr>
                      <m:t>using</m:t>
                    </m:r>
                    <m:r>
                      <a:rPr lang="en-US" sz="1400" b="0" i="0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b="0" i="0" smtClean="0">
                        <a:solidFill>
                          <a:schemeClr val="tx1"/>
                        </a:solidFill>
                        <a:latin typeface="Cambria Math"/>
                      </a:rPr>
                      <m:t>same</m:t>
                    </m:r>
                    <m:r>
                      <a:rPr lang="en-US" sz="1400" b="0" i="0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b="0" i="0" smtClean="0">
                        <a:solidFill>
                          <a:schemeClr val="tx1"/>
                        </a:solidFill>
                        <a:latin typeface="Cambria Math"/>
                      </a:rPr>
                      <m:t>PDF</m:t>
                    </m:r>
                  </m:oMath>
                </a14:m>
                <a:endParaRPr lang="en-US" sz="1400" dirty="0" smtClean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20352"/>
                <a:ext cx="8229600" cy="3892581"/>
              </a:xfrm>
              <a:blipFill rotWithShape="1">
                <a:blip r:embed="rId3"/>
                <a:stretch>
                  <a:fillRect l="-148" t="-624" b="-24649"/>
                </a:stretch>
              </a:blipFill>
              <a:ln>
                <a:solidFill>
                  <a:schemeClr val="accent1">
                    <a:alpha val="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 Probability Refresher </a:t>
            </a:r>
            <a:r>
              <a:rPr lang="en-US" dirty="0" smtClean="0"/>
              <a:t>(</a:t>
            </a:r>
            <a:r>
              <a:rPr lang="en-US" dirty="0"/>
              <a:t>5</a:t>
            </a:r>
            <a:r>
              <a:rPr lang="en-US" dirty="0" smtClean="0"/>
              <a:t>/7)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70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Example: Consider this experiment</a:t>
                </a:r>
              </a:p>
              <a:p>
                <a:pPr lvl="1"/>
                <a:r>
                  <a:rPr lang="en-US" dirty="0" smtClean="0"/>
                  <a:t>You flip a fair coin, with equal probability of getting heads or tails</a:t>
                </a:r>
              </a:p>
              <a:p>
                <a:pPr lvl="1"/>
                <a:r>
                  <a:rPr lang="en-US" dirty="0" smtClean="0"/>
                  <a:t>If the coin lands on heads, you win $1</a:t>
                </a:r>
              </a:p>
              <a:p>
                <a:pPr lvl="1"/>
                <a:r>
                  <a:rPr lang="en-US" dirty="0" smtClean="0"/>
                  <a:t>If the coin lands on tails, you lose $1</a:t>
                </a:r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How much do you expect to win after playing a few games?</a:t>
                </a:r>
              </a:p>
              <a:p>
                <a:pPr lvl="1"/>
                <a:r>
                  <a:rPr lang="en-US" dirty="0" smtClean="0">
                    <a:solidFill>
                      <a:schemeClr val="tx2"/>
                    </a:solidFill>
                  </a:rPr>
                  <a:t>Expected winnings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2"/>
                            </a:solidFill>
                            <a:latin typeface="Cambria Math"/>
                          </a:rPr>
                          <m:t>Pr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𝑋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]×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2"/>
                            </a:solidFill>
                            <a:latin typeface="Cambria Math"/>
                          </a:rPr>
                          <m:t>i</m:t>
                        </m:r>
                      </m:e>
                    </m:nary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Pr</m:t>
                        </m:r>
                      </m:fName>
                      <m:e>
                        <m:r>
                          <a:rPr lang="en-US" b="0" i="1" smtClean="0">
                            <a:latin typeface="Cambria Math"/>
                          </a:rPr>
                          <m:t>[</m:t>
                        </m:r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heads</m:t>
                        </m:r>
                        <m:r>
                          <a:rPr lang="en-US" b="0" i="1" smtClean="0">
                            <a:latin typeface="Cambria Math"/>
                          </a:rPr>
                          <m:t>]</m:t>
                        </m:r>
                      </m:e>
                    </m:func>
                    <m:r>
                      <a:rPr lang="en-US" b="0" i="1" smtClean="0">
                        <a:latin typeface="Cambria Math"/>
                      </a:rPr>
                      <m:t>×$1+</m:t>
                    </m:r>
                    <m:func>
                      <m:funcPr>
                        <m:ctrlPr>
                          <a:rPr lang="en-US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Pr</m:t>
                        </m:r>
                      </m:fName>
                      <m:e>
                        <m:r>
                          <a:rPr lang="en-US" b="0" i="1" smtClean="0">
                            <a:latin typeface="Cambria Math"/>
                          </a:rPr>
                          <m:t>[</m:t>
                        </m:r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tails</m:t>
                        </m:r>
                        <m:r>
                          <a:rPr lang="en-US" b="0" i="1" smtClean="0">
                            <a:latin typeface="Cambria Math"/>
                          </a:rPr>
                          <m:t>]</m:t>
                        </m:r>
                      </m:e>
                    </m:func>
                    <m:r>
                      <a:rPr lang="en-US" b="0" i="1" smtClean="0">
                        <a:latin typeface="Cambria Math"/>
                      </a:rPr>
                      <m:t>×(</m:t>
                    </m:r>
                    <m:r>
                      <a:rPr lang="en-US" i="1">
                        <a:latin typeface="Cambria Math"/>
                      </a:rPr>
                      <m:t>−</m:t>
                    </m:r>
                    <m:r>
                      <a:rPr lang="en-US" b="0" i="1" smtClean="0">
                        <a:latin typeface="Cambria Math"/>
                      </a:rPr>
                      <m:t>$1</m:t>
                    </m:r>
                  </m:oMath>
                </a14:m>
                <a:r>
                  <a:rPr lang="en-US" b="0" dirty="0" smtClean="0"/>
                  <a:t>)</a:t>
                </a:r>
                <a:br>
                  <a:rPr lang="en-US" b="0" dirty="0" smtClean="0"/>
                </a:br>
                <a:r>
                  <a:rPr lang="en-US" b="0" dirty="0" smtClean="0"/>
                  <a:t>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.5×$1+ .5×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−$1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b="0" dirty="0" smtClean="0"/>
                  <a:t/>
                </a:r>
                <a:br>
                  <a:rPr lang="en-US" b="0" dirty="0" smtClean="0"/>
                </a:br>
                <a:r>
                  <a:rPr lang="en-US" b="0" dirty="0" smtClean="0"/>
                  <a:t>= $0 </a:t>
                </a:r>
                <a:br>
                  <a:rPr lang="en-US" b="0" dirty="0" smtClean="0"/>
                </a:br>
                <a:r>
                  <a:rPr lang="en-US" b="0" dirty="0" smtClean="0">
                    <a:sym typeface="Wingdings" pitchFamily="2" charset="2"/>
                  </a:rPr>
                  <a:t></a:t>
                </a:r>
                <a:endParaRPr lang="en-US" b="0" dirty="0" smtClean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222" t="-846" b="-1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 Probability Refresher </a:t>
            </a:r>
            <a:r>
              <a:rPr lang="en-US" dirty="0" smtClean="0"/>
              <a:t>(6/7)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23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S123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Gentium">
      <a:majorFont>
        <a:latin typeface="Gentium Basic"/>
        <a:ea typeface=""/>
        <a:cs typeface=""/>
      </a:majorFont>
      <a:minorFont>
        <a:latin typeface="Gentium Basic"/>
        <a:ea typeface="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raytracing</Template>
  <TotalTime>31054</TotalTime>
  <Words>2920</Words>
  <Application>Microsoft Office PowerPoint</Application>
  <PresentationFormat>On-screen Show (16:9)</PresentationFormat>
  <Paragraphs>570</Paragraphs>
  <Slides>53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4" baseType="lpstr">
      <vt:lpstr>Arial</vt:lpstr>
      <vt:lpstr>Gentium Basic</vt:lpstr>
      <vt:lpstr>Cambria</vt:lpstr>
      <vt:lpstr>Segoe UI</vt:lpstr>
      <vt:lpstr>Wingdings 3</vt:lpstr>
      <vt:lpstr>Consolas</vt:lpstr>
      <vt:lpstr>Calibri</vt:lpstr>
      <vt:lpstr>Wingdings</vt:lpstr>
      <vt:lpstr>Cambria Math</vt:lpstr>
      <vt:lpstr>CS123 Theme</vt:lpstr>
      <vt:lpstr>Equation</vt:lpstr>
      <vt:lpstr>Stochastic Rendering Techniques</vt:lpstr>
      <vt:lpstr>Review: Kajiya’s Rendering Equation</vt:lpstr>
      <vt:lpstr>Stochastic Methods</vt:lpstr>
      <vt:lpstr>Basic Probability Refresher (1/7)</vt:lpstr>
      <vt:lpstr>Basic Probability Refresher (2/7)</vt:lpstr>
      <vt:lpstr>Basic Probability Refresher (3/7)</vt:lpstr>
      <vt:lpstr>Basic Probability Refresher (4/7)</vt:lpstr>
      <vt:lpstr>Basic Probability Refresher (5/7)</vt:lpstr>
      <vt:lpstr>Basic Probability Refresher (6/7)</vt:lpstr>
      <vt:lpstr>Basic Probability Refresher (7/7)</vt:lpstr>
      <vt:lpstr>Monte Carlo Techniques</vt:lpstr>
      <vt:lpstr>History: Monte Carlo Method</vt:lpstr>
      <vt:lpstr>Monte Carlo Integration (1/8)</vt:lpstr>
      <vt:lpstr>Monte Carlo Integration (2/8)</vt:lpstr>
      <vt:lpstr>Monte Carlo Integration (3/8)</vt:lpstr>
      <vt:lpstr>Monte Carlo Integration (4/8)</vt:lpstr>
      <vt:lpstr>Monte Carlo Integration (5/8)</vt:lpstr>
      <vt:lpstr>Monte Carlo Integration (6/8)</vt:lpstr>
      <vt:lpstr>Monte Carlo Integration (7/8)</vt:lpstr>
      <vt:lpstr>Monte Carlo Integration (7/8)</vt:lpstr>
      <vt:lpstr>Monte Carlo Integration (7/8)</vt:lpstr>
      <vt:lpstr>Monte Carlo Integration (7/8)</vt:lpstr>
      <vt:lpstr>Monte Carlo Integration (7/8)</vt:lpstr>
      <vt:lpstr>Monte Carlo Integration (8/8)</vt:lpstr>
      <vt:lpstr>Path Tracing</vt:lpstr>
      <vt:lpstr>A Naïve Path Tracer (1/3)</vt:lpstr>
      <vt:lpstr>Russian Roulette</vt:lpstr>
      <vt:lpstr>A Naïve Path Tracer (2/3)</vt:lpstr>
      <vt:lpstr>A Naïve Path Tracer (3/3)</vt:lpstr>
      <vt:lpstr>Is This Correct?</vt:lpstr>
      <vt:lpstr>Progressive Refinement</vt:lpstr>
      <vt:lpstr>Progressive Refinement</vt:lpstr>
      <vt:lpstr>Progressive Refinement</vt:lpstr>
      <vt:lpstr>Progressive Refinement</vt:lpstr>
      <vt:lpstr>Progressive Refinement</vt:lpstr>
      <vt:lpstr>Progressive Refinement</vt:lpstr>
      <vt:lpstr>Progressive Refinement</vt:lpstr>
      <vt:lpstr>How Quickly Does This Converge?</vt:lpstr>
      <vt:lpstr>Importance Sampling (1/2)</vt:lpstr>
      <vt:lpstr>Importance Sampling (2/2)</vt:lpstr>
      <vt:lpstr>Some Importance Sampling Strategies (1/2)</vt:lpstr>
      <vt:lpstr>Some Importance Sampling Strategies (2/2)</vt:lpstr>
      <vt:lpstr>Bidirectional Path Tracing (1/2)</vt:lpstr>
      <vt:lpstr>Bidirectional Path Tracing (2/2)</vt:lpstr>
      <vt:lpstr>Photon Mapping</vt:lpstr>
      <vt:lpstr>Photon Mapping: Supported Lighting Effects</vt:lpstr>
      <vt:lpstr>Generating the Photon Map</vt:lpstr>
      <vt:lpstr>Rendering with Photon Maps</vt:lpstr>
      <vt:lpstr>Caustic Maps</vt:lpstr>
      <vt:lpstr>Convergence Characteristics</vt:lpstr>
      <vt:lpstr>Metropolis Light Transport (MLT) (1/2)</vt:lpstr>
      <vt:lpstr>Metropolis Light Transport (MLT) (2/2)</vt:lpstr>
      <vt:lpstr>Interested in Learning More?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Radiosity</dc:title>
  <dc:creator>ben@herila.net</dc:creator>
  <cp:lastModifiedBy>Dave</cp:lastModifiedBy>
  <cp:revision>1101</cp:revision>
  <dcterms:created xsi:type="dcterms:W3CDTF">2010-06-14T20:33:47Z</dcterms:created>
  <dcterms:modified xsi:type="dcterms:W3CDTF">2012-12-04T02:24:27Z</dcterms:modified>
</cp:coreProperties>
</file>